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5"/>
  </p:notesMasterIdLst>
  <p:sldIdLst>
    <p:sldId id="268" r:id="rId2"/>
    <p:sldId id="2147479112" r:id="rId3"/>
    <p:sldId id="305" r:id="rId4"/>
    <p:sldId id="2147479116" r:id="rId5"/>
    <p:sldId id="340" r:id="rId6"/>
    <p:sldId id="302" r:id="rId7"/>
    <p:sldId id="2147479114" r:id="rId8"/>
    <p:sldId id="2147479117" r:id="rId9"/>
    <p:sldId id="2147479118" r:id="rId10"/>
    <p:sldId id="304" r:id="rId11"/>
    <p:sldId id="2147479104" r:id="rId12"/>
    <p:sldId id="308" r:id="rId13"/>
    <p:sldId id="309" r:id="rId14"/>
    <p:sldId id="2147479109" r:id="rId15"/>
    <p:sldId id="2147479110" r:id="rId16"/>
    <p:sldId id="2147479111" r:id="rId17"/>
    <p:sldId id="2147479119" r:id="rId18"/>
    <p:sldId id="352" r:id="rId19"/>
    <p:sldId id="353" r:id="rId20"/>
    <p:sldId id="354" r:id="rId21"/>
    <p:sldId id="547" r:id="rId22"/>
    <p:sldId id="549" r:id="rId23"/>
    <p:sldId id="366"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62C59"/>
    <a:srgbClr val="FF7C80"/>
    <a:srgbClr val="F1F2F1"/>
    <a:srgbClr val="E0E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08" autoAdjust="0"/>
  </p:normalViewPr>
  <p:slideViewPr>
    <p:cSldViewPr snapToGrid="0">
      <p:cViewPr varScale="1">
        <p:scale>
          <a:sx n="72" d="100"/>
          <a:sy n="72" d="100"/>
        </p:scale>
        <p:origin x="1075" y="6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87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DD2F1-A5EE-4F03-9E9D-6A2BEC1C58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28DC9F-BF20-47EC-BC40-E4E5470B4FD7}">
      <dgm:prSet phldrT="[Text]"/>
      <dgm:spPr/>
      <dgm:t>
        <a:bodyPr/>
        <a:lstStyle/>
        <a:p>
          <a:r>
            <a:rPr lang="en-US" b="1" dirty="0">
              <a:latin typeface="Source Sans Pro" panose="020B0503030403020204" pitchFamily="34" charset="0"/>
              <a:ea typeface="Source Sans Pro" panose="020B0503030403020204" pitchFamily="34" charset="0"/>
            </a:rPr>
            <a:t>Did you re-value stock options?</a:t>
          </a:r>
        </a:p>
      </dgm:t>
    </dgm:pt>
    <dgm:pt modelId="{53AB0DA5-DDC7-43E3-935A-FCF6F87362C8}" type="parTrans" cxnId="{28A6199E-BCB6-4D0B-8E61-B4B72DFAF30B}">
      <dgm:prSet/>
      <dgm:spPr/>
      <dgm:t>
        <a:bodyPr/>
        <a:lstStyle/>
        <a:p>
          <a:endParaRPr lang="en-US"/>
        </a:p>
      </dgm:t>
    </dgm:pt>
    <dgm:pt modelId="{5AD374A1-EC9A-4F1C-94B6-D45D91B41C9F}" type="sibTrans" cxnId="{28A6199E-BCB6-4D0B-8E61-B4B72DFAF30B}">
      <dgm:prSet/>
      <dgm:spPr/>
      <dgm:t>
        <a:bodyPr/>
        <a:lstStyle/>
        <a:p>
          <a:endParaRPr lang="en-US"/>
        </a:p>
      </dgm:t>
    </dgm:pt>
    <dgm:pt modelId="{1CD42577-A89A-425E-9159-C0FB153C7E22}">
      <dgm:prSet phldrT="[Text]"/>
      <dgm:spPr/>
      <dgm:t>
        <a:bodyPr/>
        <a:lstStyle/>
        <a:p>
          <a:r>
            <a:rPr lang="en-US" b="1" dirty="0">
              <a:latin typeface="Source Sans Pro" panose="020B0503030403020204" pitchFamily="34" charset="0"/>
              <a:ea typeface="Source Sans Pro" panose="020B0503030403020204" pitchFamily="34" charset="0"/>
            </a:rPr>
            <a:t>Does your company have retirement eligibility provisions?</a:t>
          </a:r>
        </a:p>
      </dgm:t>
    </dgm:pt>
    <dgm:pt modelId="{1D683A3D-B9EA-40D5-9CE4-7F877AF596C7}" type="parTrans" cxnId="{DE7E9E32-A240-49E5-94DF-FEF6186CDB92}">
      <dgm:prSet/>
      <dgm:spPr/>
      <dgm:t>
        <a:bodyPr/>
        <a:lstStyle/>
        <a:p>
          <a:endParaRPr lang="en-US"/>
        </a:p>
      </dgm:t>
    </dgm:pt>
    <dgm:pt modelId="{A757AA3C-B7B7-4E6C-AF91-9C85772EC591}" type="sibTrans" cxnId="{DE7E9E32-A240-49E5-94DF-FEF6186CDB92}">
      <dgm:prSet/>
      <dgm:spPr/>
      <dgm:t>
        <a:bodyPr/>
        <a:lstStyle/>
        <a:p>
          <a:endParaRPr lang="en-US"/>
        </a:p>
      </dgm:t>
    </dgm:pt>
    <dgm:pt modelId="{86451914-A307-489A-A48C-3B49AD39B61C}">
      <dgm:prSet phldrT="[Text]"/>
      <dgm:spPr/>
      <dgm:t>
        <a:bodyPr/>
        <a:lstStyle/>
        <a:p>
          <a:r>
            <a:rPr lang="en-US" b="1" dirty="0">
              <a:latin typeface="Source Sans Pro" panose="020B0503030403020204" pitchFamily="34" charset="0"/>
              <a:ea typeface="Source Sans Pro" panose="020B0503030403020204" pitchFamily="34" charset="0"/>
            </a:rPr>
            <a:t>Did your company recently IPO?</a:t>
          </a:r>
        </a:p>
      </dgm:t>
    </dgm:pt>
    <dgm:pt modelId="{FBE4EF10-B0E7-49A7-B903-85CC304AD910}" type="parTrans" cxnId="{3C2DAA5C-73CC-4EC5-A0C5-086B4BAE0A1E}">
      <dgm:prSet/>
      <dgm:spPr/>
      <dgm:t>
        <a:bodyPr/>
        <a:lstStyle/>
        <a:p>
          <a:endParaRPr lang="en-US"/>
        </a:p>
      </dgm:t>
    </dgm:pt>
    <dgm:pt modelId="{7CC9B111-5E90-4FFB-82CF-CF5F325B4606}" type="sibTrans" cxnId="{3C2DAA5C-73CC-4EC5-A0C5-086B4BAE0A1E}">
      <dgm:prSet/>
      <dgm:spPr/>
      <dgm:t>
        <a:bodyPr/>
        <a:lstStyle/>
        <a:p>
          <a:endParaRPr lang="en-US"/>
        </a:p>
      </dgm:t>
    </dgm:pt>
    <dgm:pt modelId="{9E051E08-D060-45A1-87AB-D2B046683E1F}">
      <dgm:prSet/>
      <dgm:spPr/>
      <dgm:t>
        <a:bodyPr/>
        <a:lstStyle/>
        <a:p>
          <a:pPr marL="0" indent="0">
            <a:buNone/>
          </a:pPr>
          <a:r>
            <a:rPr lang="en-US" dirty="0">
              <a:latin typeface="Source Sans Pro" panose="020B0503030403020204" pitchFamily="34" charset="0"/>
              <a:ea typeface="Source Sans Pro" panose="020B0503030403020204" pitchFamily="34" charset="0"/>
            </a:rPr>
            <a:t>Reconsider your valuation methodologies if you subtracted elapsed time or used the simplified method to determine the expected life.</a:t>
          </a:r>
        </a:p>
      </dgm:t>
    </dgm:pt>
    <dgm:pt modelId="{A85B4BBF-E617-46A6-94FC-DE55BD15FF8C}" type="parTrans" cxnId="{73B4250B-DF65-4575-92E9-B2A6D8CE3398}">
      <dgm:prSet/>
      <dgm:spPr/>
      <dgm:t>
        <a:bodyPr/>
        <a:lstStyle/>
        <a:p>
          <a:endParaRPr lang="en-US"/>
        </a:p>
      </dgm:t>
    </dgm:pt>
    <dgm:pt modelId="{FDEF4BC6-9C4E-4120-8270-7DAE64308FEB}" type="sibTrans" cxnId="{73B4250B-DF65-4575-92E9-B2A6D8CE3398}">
      <dgm:prSet/>
      <dgm:spPr/>
      <dgm:t>
        <a:bodyPr/>
        <a:lstStyle/>
        <a:p>
          <a:endParaRPr lang="en-US"/>
        </a:p>
      </dgm:t>
    </dgm:pt>
    <dgm:pt modelId="{BC7B54B3-17A1-43D7-921E-2CC256EAF9F1}">
      <dgm:prSet/>
      <dgm:spPr/>
      <dgm:t>
        <a:bodyPr/>
        <a:lstStyle/>
        <a:p>
          <a:pPr marL="55563" indent="-55563">
            <a:buNone/>
          </a:pPr>
          <a:r>
            <a:rPr lang="en-US" dirty="0">
              <a:latin typeface="Source Sans Pro" panose="020B0503030403020204" pitchFamily="34" charset="0"/>
              <a:ea typeface="Source Sans Pro" panose="020B0503030403020204" pitchFamily="34" charset="0"/>
            </a:rPr>
            <a:t> Consult with counsel on interpretation of C&amp;DIs to determine to use the legal vest date or the retirement eligibility date. </a:t>
          </a:r>
        </a:p>
      </dgm:t>
    </dgm:pt>
    <dgm:pt modelId="{66E0F1E7-92B1-45A3-BB25-76A4B50577BA}" type="parTrans" cxnId="{60CDA9EA-0E78-4ACC-8E0E-5F1CE400B054}">
      <dgm:prSet/>
      <dgm:spPr/>
      <dgm:t>
        <a:bodyPr/>
        <a:lstStyle/>
        <a:p>
          <a:endParaRPr lang="en-US"/>
        </a:p>
      </dgm:t>
    </dgm:pt>
    <dgm:pt modelId="{3BAB172E-6CC0-49A8-BE59-36C2EA67D6A0}" type="sibTrans" cxnId="{60CDA9EA-0E78-4ACC-8E0E-5F1CE400B054}">
      <dgm:prSet/>
      <dgm:spPr/>
      <dgm:t>
        <a:bodyPr/>
        <a:lstStyle/>
        <a:p>
          <a:endParaRPr lang="en-US"/>
        </a:p>
      </dgm:t>
    </dgm:pt>
    <dgm:pt modelId="{661DBFE4-B1C1-414F-AB15-F9C932FCA4B1}">
      <dgm:prSet custT="1"/>
      <dgm:spPr/>
      <dgm:t>
        <a:bodyPr/>
        <a:lstStyle/>
        <a:p>
          <a:pPr>
            <a:buNone/>
          </a:pPr>
          <a:r>
            <a:rPr lang="en-US" sz="1300" dirty="0">
              <a:latin typeface="Source Sans Pro" panose="020B0503030403020204" pitchFamily="34" charset="0"/>
              <a:ea typeface="Source Sans Pro" panose="020B0503030403020204" pitchFamily="34" charset="0"/>
            </a:rPr>
            <a:t>Check the as of dates for your fair value and TSR calculations. </a:t>
          </a:r>
        </a:p>
      </dgm:t>
    </dgm:pt>
    <dgm:pt modelId="{BC42B7F3-CB78-4411-8C7A-CA21D46E9AD8}" type="parTrans" cxnId="{CBE802B6-E28C-4992-B197-AC7F6699325D}">
      <dgm:prSet/>
      <dgm:spPr/>
      <dgm:t>
        <a:bodyPr/>
        <a:lstStyle/>
        <a:p>
          <a:endParaRPr lang="en-US"/>
        </a:p>
      </dgm:t>
    </dgm:pt>
    <dgm:pt modelId="{F37CA35F-8154-4FEF-AFA9-182AC62E3971}" type="sibTrans" cxnId="{CBE802B6-E28C-4992-B197-AC7F6699325D}">
      <dgm:prSet/>
      <dgm:spPr/>
      <dgm:t>
        <a:bodyPr/>
        <a:lstStyle/>
        <a:p>
          <a:endParaRPr lang="en-US"/>
        </a:p>
      </dgm:t>
    </dgm:pt>
    <dgm:pt modelId="{AEDA1DDF-4DA2-4797-A2B2-B663ED64A8A0}">
      <dgm:prSet/>
      <dgm:spPr/>
      <dgm:t>
        <a:bodyPr/>
        <a:lstStyle/>
        <a:p>
          <a:r>
            <a:rPr lang="en-US" b="1" dirty="0"/>
            <a:t>Does your company grant performance awards?</a:t>
          </a:r>
        </a:p>
      </dgm:t>
    </dgm:pt>
    <dgm:pt modelId="{ADC06C1D-9355-4A14-8BBE-297DC5F62AAD}" type="parTrans" cxnId="{A9179051-AD17-48C7-9AB5-3C532D2C97BE}">
      <dgm:prSet/>
      <dgm:spPr/>
      <dgm:t>
        <a:bodyPr/>
        <a:lstStyle/>
        <a:p>
          <a:endParaRPr lang="en-US"/>
        </a:p>
      </dgm:t>
    </dgm:pt>
    <dgm:pt modelId="{54D16B88-C964-475F-A902-7EAC841D2CA4}" type="sibTrans" cxnId="{A9179051-AD17-48C7-9AB5-3C532D2C97BE}">
      <dgm:prSet/>
      <dgm:spPr/>
      <dgm:t>
        <a:bodyPr/>
        <a:lstStyle/>
        <a:p>
          <a:endParaRPr lang="en-US"/>
        </a:p>
      </dgm:t>
    </dgm:pt>
    <dgm:pt modelId="{9989BE5D-9933-42B4-A0EB-578E2BD01F72}">
      <dgm:prSet/>
      <dgm:spPr/>
      <dgm:t>
        <a:bodyPr/>
        <a:lstStyle/>
        <a:p>
          <a:r>
            <a:rPr lang="en-US" b="1" dirty="0">
              <a:latin typeface="Source Sans Pro" panose="020B0503030403020204" pitchFamily="34" charset="0"/>
              <a:ea typeface="Source Sans Pro" panose="020B0503030403020204" pitchFamily="34" charset="0"/>
            </a:rPr>
            <a:t>Did your company recently lose EGC status?</a:t>
          </a:r>
        </a:p>
      </dgm:t>
    </dgm:pt>
    <dgm:pt modelId="{ACB2C2F5-19F2-4C95-A32C-3F6D1E43A7D5}" type="parTrans" cxnId="{642B0B93-C464-4488-9EA6-46152009A434}">
      <dgm:prSet/>
      <dgm:spPr/>
      <dgm:t>
        <a:bodyPr/>
        <a:lstStyle/>
        <a:p>
          <a:endParaRPr lang="en-US"/>
        </a:p>
      </dgm:t>
    </dgm:pt>
    <dgm:pt modelId="{DE129F61-426D-4960-81F1-BC85E8BE0764}" type="sibTrans" cxnId="{642B0B93-C464-4488-9EA6-46152009A434}">
      <dgm:prSet/>
      <dgm:spPr/>
      <dgm:t>
        <a:bodyPr/>
        <a:lstStyle/>
        <a:p>
          <a:endParaRPr lang="en-US"/>
        </a:p>
      </dgm:t>
    </dgm:pt>
    <dgm:pt modelId="{2FB4EAA5-602A-4F35-96B5-E45A48B0397C}">
      <dgm:prSet custT="1"/>
      <dgm:spPr/>
      <dgm:t>
        <a:bodyPr/>
        <a:lstStyle/>
        <a:p>
          <a:pPr>
            <a:buFontTx/>
            <a:buNone/>
          </a:pPr>
          <a:r>
            <a:rPr lang="en-US" sz="1300" kern="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mn-cs"/>
            </a:rPr>
            <a:t>You</a:t>
          </a:r>
          <a:r>
            <a:rPr lang="en-US" sz="1300" kern="1200" dirty="0">
              <a:latin typeface="Source Sans Pro" panose="020B0503030403020204" pitchFamily="34" charset="0"/>
              <a:ea typeface="Source Sans Pro" panose="020B0503030403020204" pitchFamily="34" charset="0"/>
            </a:rPr>
            <a:t> are required to comply with the full rules but may file for transitional relief to report only 3 years.  </a:t>
          </a:r>
        </a:p>
      </dgm:t>
    </dgm:pt>
    <dgm:pt modelId="{5C75D534-DEDA-4E95-90C6-60A63BBC2389}" type="parTrans" cxnId="{E5D8524F-4443-4825-98D9-46B3B1590C2D}">
      <dgm:prSet/>
      <dgm:spPr/>
      <dgm:t>
        <a:bodyPr/>
        <a:lstStyle/>
        <a:p>
          <a:endParaRPr lang="en-US"/>
        </a:p>
      </dgm:t>
    </dgm:pt>
    <dgm:pt modelId="{7BFB2BD0-D400-464E-9853-83CE618FA635}" type="sibTrans" cxnId="{E5D8524F-4443-4825-98D9-46B3B1590C2D}">
      <dgm:prSet/>
      <dgm:spPr/>
      <dgm:t>
        <a:bodyPr/>
        <a:lstStyle/>
        <a:p>
          <a:endParaRPr lang="en-US"/>
        </a:p>
      </dgm:t>
    </dgm:pt>
    <dgm:pt modelId="{462DFD2F-8BBB-4C6D-ADBE-1F4C5DBE7853}">
      <dgm:prSet/>
      <dgm:spPr/>
      <dgm:t>
        <a:bodyPr/>
        <a:lstStyle/>
        <a:p>
          <a:pPr marL="0" indent="0">
            <a:buFontTx/>
            <a:buNone/>
          </a:pPr>
          <a:r>
            <a:rPr lang="en-US" dirty="0">
              <a:latin typeface="Source Sans Pro" panose="020B0503030403020204" pitchFamily="34" charset="0"/>
              <a:ea typeface="Source Sans Pro" panose="020B0503030403020204" pitchFamily="34" charset="0"/>
            </a:rPr>
            <a:t>Ensure market conditions are valued through the vesting date, and that performance conditions reflect performance assessments.  </a:t>
          </a:r>
        </a:p>
      </dgm:t>
    </dgm:pt>
    <dgm:pt modelId="{18CEB1C0-98F9-494E-9D70-620FA95028DE}" type="sibTrans" cxnId="{27F05AB2-A0D0-4101-B29A-7A8E9319B346}">
      <dgm:prSet/>
      <dgm:spPr/>
      <dgm:t>
        <a:bodyPr/>
        <a:lstStyle/>
        <a:p>
          <a:endParaRPr lang="en-US"/>
        </a:p>
      </dgm:t>
    </dgm:pt>
    <dgm:pt modelId="{238CB79D-5725-41AE-BCC1-0484F92E86AB}" type="parTrans" cxnId="{27F05AB2-A0D0-4101-B29A-7A8E9319B346}">
      <dgm:prSet/>
      <dgm:spPr/>
      <dgm:t>
        <a:bodyPr/>
        <a:lstStyle/>
        <a:p>
          <a:endParaRPr lang="en-US"/>
        </a:p>
      </dgm:t>
    </dgm:pt>
    <dgm:pt modelId="{0E1F584A-8963-426B-BE02-68D4D1088F09}" type="pres">
      <dgm:prSet presAssocID="{8C9DD2F1-A5EE-4F03-9E9D-6A2BEC1C5829}" presName="linear" presStyleCnt="0">
        <dgm:presLayoutVars>
          <dgm:dir/>
          <dgm:animLvl val="lvl"/>
          <dgm:resizeHandles val="exact"/>
        </dgm:presLayoutVars>
      </dgm:prSet>
      <dgm:spPr/>
    </dgm:pt>
    <dgm:pt modelId="{C51823B6-C147-4B83-8B16-36FE60E218D7}" type="pres">
      <dgm:prSet presAssocID="{E428DC9F-BF20-47EC-BC40-E4E5470B4FD7}" presName="parentLin" presStyleCnt="0"/>
      <dgm:spPr/>
    </dgm:pt>
    <dgm:pt modelId="{9C43A734-B272-4737-9D95-1A8CFFB8AB14}" type="pres">
      <dgm:prSet presAssocID="{E428DC9F-BF20-47EC-BC40-E4E5470B4FD7}" presName="parentLeftMargin" presStyleLbl="node1" presStyleIdx="0" presStyleCnt="5"/>
      <dgm:spPr/>
    </dgm:pt>
    <dgm:pt modelId="{BF1E170B-DFC3-44FA-85DA-FDFBC14DFCBF}" type="pres">
      <dgm:prSet presAssocID="{E428DC9F-BF20-47EC-BC40-E4E5470B4FD7}" presName="parentText" presStyleLbl="node1" presStyleIdx="0" presStyleCnt="5" custScaleY="86637">
        <dgm:presLayoutVars>
          <dgm:chMax val="0"/>
          <dgm:bulletEnabled val="1"/>
        </dgm:presLayoutVars>
      </dgm:prSet>
      <dgm:spPr/>
    </dgm:pt>
    <dgm:pt modelId="{3E1A965B-AD8A-45FD-80FE-74FE4004F3FB}" type="pres">
      <dgm:prSet presAssocID="{E428DC9F-BF20-47EC-BC40-E4E5470B4FD7}" presName="negativeSpace" presStyleCnt="0"/>
      <dgm:spPr/>
    </dgm:pt>
    <dgm:pt modelId="{747DD582-3D89-497D-B49C-865C6ACDA3CF}" type="pres">
      <dgm:prSet presAssocID="{E428DC9F-BF20-47EC-BC40-E4E5470B4FD7}" presName="childText" presStyleLbl="conFgAcc1" presStyleIdx="0" presStyleCnt="5" custLinFactNeighborY="-52104">
        <dgm:presLayoutVars>
          <dgm:bulletEnabled val="1"/>
        </dgm:presLayoutVars>
      </dgm:prSet>
      <dgm:spPr/>
    </dgm:pt>
    <dgm:pt modelId="{2FA163C3-D93F-42B8-B5B2-4BF44709A0B3}" type="pres">
      <dgm:prSet presAssocID="{5AD374A1-EC9A-4F1C-94B6-D45D91B41C9F}" presName="spaceBetweenRectangles" presStyleCnt="0"/>
      <dgm:spPr/>
    </dgm:pt>
    <dgm:pt modelId="{731205F5-7339-4D43-B1AF-D2D604BD68B3}" type="pres">
      <dgm:prSet presAssocID="{1CD42577-A89A-425E-9159-C0FB153C7E22}" presName="parentLin" presStyleCnt="0"/>
      <dgm:spPr/>
    </dgm:pt>
    <dgm:pt modelId="{376F7CF4-38E9-475F-A6DC-ACEA16333315}" type="pres">
      <dgm:prSet presAssocID="{1CD42577-A89A-425E-9159-C0FB153C7E22}" presName="parentLeftMargin" presStyleLbl="node1" presStyleIdx="0" presStyleCnt="5"/>
      <dgm:spPr/>
    </dgm:pt>
    <dgm:pt modelId="{A0DF1DAF-F935-4CA7-80FE-004CA5C6DA97}" type="pres">
      <dgm:prSet presAssocID="{1CD42577-A89A-425E-9159-C0FB153C7E22}" presName="parentText" presStyleLbl="node1" presStyleIdx="1" presStyleCnt="5" custScaleY="84187" custLinFactNeighborX="-2213" custLinFactNeighborY="-22239">
        <dgm:presLayoutVars>
          <dgm:chMax val="0"/>
          <dgm:bulletEnabled val="1"/>
        </dgm:presLayoutVars>
      </dgm:prSet>
      <dgm:spPr/>
    </dgm:pt>
    <dgm:pt modelId="{3D2163D7-25DE-4008-AA36-81F143C04E41}" type="pres">
      <dgm:prSet presAssocID="{1CD42577-A89A-425E-9159-C0FB153C7E22}" presName="negativeSpace" presStyleCnt="0"/>
      <dgm:spPr/>
    </dgm:pt>
    <dgm:pt modelId="{2B2C7EE1-57C7-42AE-9B55-305BE12A850D}" type="pres">
      <dgm:prSet presAssocID="{1CD42577-A89A-425E-9159-C0FB153C7E22}" presName="childText" presStyleLbl="conFgAcc1" presStyleIdx="1" presStyleCnt="5" custLinFactY="-7149" custLinFactNeighborY="-100000">
        <dgm:presLayoutVars>
          <dgm:bulletEnabled val="1"/>
        </dgm:presLayoutVars>
      </dgm:prSet>
      <dgm:spPr/>
    </dgm:pt>
    <dgm:pt modelId="{24D8CC1F-796C-403F-BCBE-D1F94CAA2920}" type="pres">
      <dgm:prSet presAssocID="{A757AA3C-B7B7-4E6C-AF91-9C85772EC591}" presName="spaceBetweenRectangles" presStyleCnt="0"/>
      <dgm:spPr/>
    </dgm:pt>
    <dgm:pt modelId="{ABEF9AB3-F64D-4F2C-8F3B-613CAC180FAF}" type="pres">
      <dgm:prSet presAssocID="{86451914-A307-489A-A48C-3B49AD39B61C}" presName="parentLin" presStyleCnt="0"/>
      <dgm:spPr/>
    </dgm:pt>
    <dgm:pt modelId="{F7F536BC-C1B7-4A6C-9957-3C3D241A6E79}" type="pres">
      <dgm:prSet presAssocID="{86451914-A307-489A-A48C-3B49AD39B61C}" presName="parentLeftMargin" presStyleLbl="node1" presStyleIdx="1" presStyleCnt="5"/>
      <dgm:spPr/>
    </dgm:pt>
    <dgm:pt modelId="{F3647759-9956-4516-B43D-EFC0E738DF27}" type="pres">
      <dgm:prSet presAssocID="{86451914-A307-489A-A48C-3B49AD39B61C}" presName="parentText" presStyleLbl="node1" presStyleIdx="2" presStyleCnt="5" custScaleY="80061" custLinFactNeighborY="-31770">
        <dgm:presLayoutVars>
          <dgm:chMax val="0"/>
          <dgm:bulletEnabled val="1"/>
        </dgm:presLayoutVars>
      </dgm:prSet>
      <dgm:spPr/>
    </dgm:pt>
    <dgm:pt modelId="{E7CFD409-3DED-4F98-B434-75DB329BF5EC}" type="pres">
      <dgm:prSet presAssocID="{86451914-A307-489A-A48C-3B49AD39B61C}" presName="negativeSpace" presStyleCnt="0"/>
      <dgm:spPr/>
    </dgm:pt>
    <dgm:pt modelId="{6F1250B5-8C9A-494B-9AA3-F1808B99AA2D}" type="pres">
      <dgm:prSet presAssocID="{86451914-A307-489A-A48C-3B49AD39B61C}" presName="childText" presStyleLbl="conFgAcc1" presStyleIdx="2" presStyleCnt="5" custLinFactY="-17418" custLinFactNeighborY="-100000">
        <dgm:presLayoutVars>
          <dgm:bulletEnabled val="1"/>
        </dgm:presLayoutVars>
      </dgm:prSet>
      <dgm:spPr/>
    </dgm:pt>
    <dgm:pt modelId="{1762E81D-DBF1-442B-8FE2-0682F067A617}" type="pres">
      <dgm:prSet presAssocID="{7CC9B111-5E90-4FFB-82CF-CF5F325B4606}" presName="spaceBetweenRectangles" presStyleCnt="0"/>
      <dgm:spPr/>
    </dgm:pt>
    <dgm:pt modelId="{6C653CD6-06FB-4B67-BAFA-CE5798A3DE9D}" type="pres">
      <dgm:prSet presAssocID="{9989BE5D-9933-42B4-A0EB-578E2BD01F72}" presName="parentLin" presStyleCnt="0"/>
      <dgm:spPr/>
    </dgm:pt>
    <dgm:pt modelId="{3F3DF9B8-6F41-448F-9A86-B1B2508DAA97}" type="pres">
      <dgm:prSet presAssocID="{9989BE5D-9933-42B4-A0EB-578E2BD01F72}" presName="parentLeftMargin" presStyleLbl="node1" presStyleIdx="2" presStyleCnt="5"/>
      <dgm:spPr/>
    </dgm:pt>
    <dgm:pt modelId="{A3967CC8-0880-468C-8AE9-ECF40DD63C97}" type="pres">
      <dgm:prSet presAssocID="{9989BE5D-9933-42B4-A0EB-578E2BD01F72}" presName="parentText" presStyleLbl="node1" presStyleIdx="3" presStyleCnt="5" custScaleY="78162" custLinFactNeighborY="-50832">
        <dgm:presLayoutVars>
          <dgm:chMax val="0"/>
          <dgm:bulletEnabled val="1"/>
        </dgm:presLayoutVars>
      </dgm:prSet>
      <dgm:spPr/>
    </dgm:pt>
    <dgm:pt modelId="{C3ADCCFF-1666-42E7-B673-A8F678F00D16}" type="pres">
      <dgm:prSet presAssocID="{9989BE5D-9933-42B4-A0EB-578E2BD01F72}" presName="negativeSpace" presStyleCnt="0"/>
      <dgm:spPr/>
    </dgm:pt>
    <dgm:pt modelId="{B39BA6E1-7214-44FE-87B9-EE23F11FDF40}" type="pres">
      <dgm:prSet presAssocID="{9989BE5D-9933-42B4-A0EB-578E2BD01F72}" presName="childText" presStyleLbl="conFgAcc1" presStyleIdx="3" presStyleCnt="5" custLinFactY="-24793" custLinFactNeighborY="-100000">
        <dgm:presLayoutVars>
          <dgm:bulletEnabled val="1"/>
        </dgm:presLayoutVars>
      </dgm:prSet>
      <dgm:spPr/>
    </dgm:pt>
    <dgm:pt modelId="{41B4E94B-33A4-4D4D-B61F-DDEC0296139B}" type="pres">
      <dgm:prSet presAssocID="{DE129F61-426D-4960-81F1-BC85E8BE0764}" presName="spaceBetweenRectangles" presStyleCnt="0"/>
      <dgm:spPr/>
    </dgm:pt>
    <dgm:pt modelId="{F896409B-6889-48C8-AE39-F2B90C8C80CA}" type="pres">
      <dgm:prSet presAssocID="{AEDA1DDF-4DA2-4797-A2B2-B663ED64A8A0}" presName="parentLin" presStyleCnt="0"/>
      <dgm:spPr/>
    </dgm:pt>
    <dgm:pt modelId="{7C6ABA55-64FC-4B96-B2C1-2BF14AF0A542}" type="pres">
      <dgm:prSet presAssocID="{AEDA1DDF-4DA2-4797-A2B2-B663ED64A8A0}" presName="parentLeftMargin" presStyleLbl="node1" presStyleIdx="3" presStyleCnt="5"/>
      <dgm:spPr/>
    </dgm:pt>
    <dgm:pt modelId="{80B1F1D6-3428-40F1-9E46-A123487C31B9}" type="pres">
      <dgm:prSet presAssocID="{AEDA1DDF-4DA2-4797-A2B2-B663ED64A8A0}" presName="parentText" presStyleLbl="node1" presStyleIdx="4" presStyleCnt="5" custScaleY="87073" custLinFactNeighborX="-4426" custLinFactNeighborY="-60363">
        <dgm:presLayoutVars>
          <dgm:chMax val="0"/>
          <dgm:bulletEnabled val="1"/>
        </dgm:presLayoutVars>
      </dgm:prSet>
      <dgm:spPr/>
    </dgm:pt>
    <dgm:pt modelId="{A774F72C-5108-4222-B9E8-5C7287387F64}" type="pres">
      <dgm:prSet presAssocID="{AEDA1DDF-4DA2-4797-A2B2-B663ED64A8A0}" presName="negativeSpace" presStyleCnt="0"/>
      <dgm:spPr/>
    </dgm:pt>
    <dgm:pt modelId="{C669E670-AC28-4C7C-A482-886A577F2AB4}" type="pres">
      <dgm:prSet presAssocID="{AEDA1DDF-4DA2-4797-A2B2-B663ED64A8A0}" presName="childText" presStyleLbl="conFgAcc1" presStyleIdx="4" presStyleCnt="5" custLinFactY="-13809" custLinFactNeighborY="-100000">
        <dgm:presLayoutVars>
          <dgm:bulletEnabled val="1"/>
        </dgm:presLayoutVars>
      </dgm:prSet>
      <dgm:spPr/>
    </dgm:pt>
  </dgm:ptLst>
  <dgm:cxnLst>
    <dgm:cxn modelId="{34439607-FE86-4A65-B2B6-8EABC77FB133}" type="presOf" srcId="{AEDA1DDF-4DA2-4797-A2B2-B663ED64A8A0}" destId="{80B1F1D6-3428-40F1-9E46-A123487C31B9}" srcOrd="1" destOrd="0" presId="urn:microsoft.com/office/officeart/2005/8/layout/list1"/>
    <dgm:cxn modelId="{1265DF0A-D32A-4A86-A1E6-8B541B5170E2}" type="presOf" srcId="{86451914-A307-489A-A48C-3B49AD39B61C}" destId="{F7F536BC-C1B7-4A6C-9957-3C3D241A6E79}" srcOrd="0" destOrd="0" presId="urn:microsoft.com/office/officeart/2005/8/layout/list1"/>
    <dgm:cxn modelId="{8FC0FB0A-4268-4993-A86C-C9C0145CF217}" type="presOf" srcId="{E428DC9F-BF20-47EC-BC40-E4E5470B4FD7}" destId="{9C43A734-B272-4737-9D95-1A8CFFB8AB14}" srcOrd="0" destOrd="0" presId="urn:microsoft.com/office/officeart/2005/8/layout/list1"/>
    <dgm:cxn modelId="{73B4250B-DF65-4575-92E9-B2A6D8CE3398}" srcId="{E428DC9F-BF20-47EC-BC40-E4E5470B4FD7}" destId="{9E051E08-D060-45A1-87AB-D2B046683E1F}" srcOrd="0" destOrd="0" parTransId="{A85B4BBF-E617-46A6-94FC-DE55BD15FF8C}" sibTransId="{FDEF4BC6-9C4E-4120-8270-7DAE64308FEB}"/>
    <dgm:cxn modelId="{98046E1F-5154-4816-992C-676635B57E9B}" type="presOf" srcId="{462DFD2F-8BBB-4C6D-ADBE-1F4C5DBE7853}" destId="{C669E670-AC28-4C7C-A482-886A577F2AB4}" srcOrd="0" destOrd="0" presId="urn:microsoft.com/office/officeart/2005/8/layout/list1"/>
    <dgm:cxn modelId="{DE7E9E32-A240-49E5-94DF-FEF6186CDB92}" srcId="{8C9DD2F1-A5EE-4F03-9E9D-6A2BEC1C5829}" destId="{1CD42577-A89A-425E-9159-C0FB153C7E22}" srcOrd="1" destOrd="0" parTransId="{1D683A3D-B9EA-40D5-9CE4-7F877AF596C7}" sibTransId="{A757AA3C-B7B7-4E6C-AF91-9C85772EC591}"/>
    <dgm:cxn modelId="{DAE17C37-1DB8-40D1-B071-0B6A60AFC246}" type="presOf" srcId="{BC7B54B3-17A1-43D7-921E-2CC256EAF9F1}" destId="{2B2C7EE1-57C7-42AE-9B55-305BE12A850D}" srcOrd="0" destOrd="0" presId="urn:microsoft.com/office/officeart/2005/8/layout/list1"/>
    <dgm:cxn modelId="{9A0C2F5B-FFB1-45D9-9941-63DF38538586}" type="presOf" srcId="{86451914-A307-489A-A48C-3B49AD39B61C}" destId="{F3647759-9956-4516-B43D-EFC0E738DF27}" srcOrd="1" destOrd="0" presId="urn:microsoft.com/office/officeart/2005/8/layout/list1"/>
    <dgm:cxn modelId="{3C2DAA5C-73CC-4EC5-A0C5-086B4BAE0A1E}" srcId="{8C9DD2F1-A5EE-4F03-9E9D-6A2BEC1C5829}" destId="{86451914-A307-489A-A48C-3B49AD39B61C}" srcOrd="2" destOrd="0" parTransId="{FBE4EF10-B0E7-49A7-B903-85CC304AD910}" sibTransId="{7CC9B111-5E90-4FFB-82CF-CF5F325B4606}"/>
    <dgm:cxn modelId="{75E64D44-D713-4846-80FF-16E4EA6ECBA5}" type="presOf" srcId="{AEDA1DDF-4DA2-4797-A2B2-B663ED64A8A0}" destId="{7C6ABA55-64FC-4B96-B2C1-2BF14AF0A542}" srcOrd="0" destOrd="0" presId="urn:microsoft.com/office/officeart/2005/8/layout/list1"/>
    <dgm:cxn modelId="{7C085E48-A353-4BE5-BA01-A61517FFE525}" type="presOf" srcId="{661DBFE4-B1C1-414F-AB15-F9C932FCA4B1}" destId="{6F1250B5-8C9A-494B-9AA3-F1808B99AA2D}" srcOrd="0" destOrd="0" presId="urn:microsoft.com/office/officeart/2005/8/layout/list1"/>
    <dgm:cxn modelId="{E5D8524F-4443-4825-98D9-46B3B1590C2D}" srcId="{9989BE5D-9933-42B4-A0EB-578E2BD01F72}" destId="{2FB4EAA5-602A-4F35-96B5-E45A48B0397C}" srcOrd="0" destOrd="0" parTransId="{5C75D534-DEDA-4E95-90C6-60A63BBC2389}" sibTransId="{7BFB2BD0-D400-464E-9853-83CE618FA635}"/>
    <dgm:cxn modelId="{A9179051-AD17-48C7-9AB5-3C532D2C97BE}" srcId="{8C9DD2F1-A5EE-4F03-9E9D-6A2BEC1C5829}" destId="{AEDA1DDF-4DA2-4797-A2B2-B663ED64A8A0}" srcOrd="4" destOrd="0" parTransId="{ADC06C1D-9355-4A14-8BBE-297DC5F62AAD}" sibTransId="{54D16B88-C964-475F-A902-7EAC841D2CA4}"/>
    <dgm:cxn modelId="{EE602F83-5A93-4E05-81AF-38CEF3D74259}" type="presOf" srcId="{1CD42577-A89A-425E-9159-C0FB153C7E22}" destId="{A0DF1DAF-F935-4CA7-80FE-004CA5C6DA97}" srcOrd="1" destOrd="0" presId="urn:microsoft.com/office/officeart/2005/8/layout/list1"/>
    <dgm:cxn modelId="{566B1B86-CB6D-468F-A696-D9606496732F}" type="presOf" srcId="{8C9DD2F1-A5EE-4F03-9E9D-6A2BEC1C5829}" destId="{0E1F584A-8963-426B-BE02-68D4D1088F09}" srcOrd="0" destOrd="0" presId="urn:microsoft.com/office/officeart/2005/8/layout/list1"/>
    <dgm:cxn modelId="{848DCA86-D135-4969-AB31-D97EFBE8EDFC}" type="presOf" srcId="{9E051E08-D060-45A1-87AB-D2B046683E1F}" destId="{747DD582-3D89-497D-B49C-865C6ACDA3CF}" srcOrd="0" destOrd="0" presId="urn:microsoft.com/office/officeart/2005/8/layout/list1"/>
    <dgm:cxn modelId="{642B0B93-C464-4488-9EA6-46152009A434}" srcId="{8C9DD2F1-A5EE-4F03-9E9D-6A2BEC1C5829}" destId="{9989BE5D-9933-42B4-A0EB-578E2BD01F72}" srcOrd="3" destOrd="0" parTransId="{ACB2C2F5-19F2-4C95-A32C-3F6D1E43A7D5}" sibTransId="{DE129F61-426D-4960-81F1-BC85E8BE0764}"/>
    <dgm:cxn modelId="{7177319D-EC98-48CA-B55F-7E93AD763299}" type="presOf" srcId="{9989BE5D-9933-42B4-A0EB-578E2BD01F72}" destId="{3F3DF9B8-6F41-448F-9A86-B1B2508DAA97}" srcOrd="0" destOrd="0" presId="urn:microsoft.com/office/officeart/2005/8/layout/list1"/>
    <dgm:cxn modelId="{28A6199E-BCB6-4D0B-8E61-B4B72DFAF30B}" srcId="{8C9DD2F1-A5EE-4F03-9E9D-6A2BEC1C5829}" destId="{E428DC9F-BF20-47EC-BC40-E4E5470B4FD7}" srcOrd="0" destOrd="0" parTransId="{53AB0DA5-DDC7-43E3-935A-FCF6F87362C8}" sibTransId="{5AD374A1-EC9A-4F1C-94B6-D45D91B41C9F}"/>
    <dgm:cxn modelId="{27F05AB2-A0D0-4101-B29A-7A8E9319B346}" srcId="{AEDA1DDF-4DA2-4797-A2B2-B663ED64A8A0}" destId="{462DFD2F-8BBB-4C6D-ADBE-1F4C5DBE7853}" srcOrd="0" destOrd="0" parTransId="{238CB79D-5725-41AE-BCC1-0484F92E86AB}" sibTransId="{18CEB1C0-98F9-494E-9D70-620FA95028DE}"/>
    <dgm:cxn modelId="{CBE802B6-E28C-4992-B197-AC7F6699325D}" srcId="{86451914-A307-489A-A48C-3B49AD39B61C}" destId="{661DBFE4-B1C1-414F-AB15-F9C932FCA4B1}" srcOrd="0" destOrd="0" parTransId="{BC42B7F3-CB78-4411-8C7A-CA21D46E9AD8}" sibTransId="{F37CA35F-8154-4FEF-AFA9-182AC62E3971}"/>
    <dgm:cxn modelId="{2F6FBEC3-4080-4077-91B6-545BB69F6E14}" type="presOf" srcId="{9989BE5D-9933-42B4-A0EB-578E2BD01F72}" destId="{A3967CC8-0880-468C-8AE9-ECF40DD63C97}" srcOrd="1" destOrd="0" presId="urn:microsoft.com/office/officeart/2005/8/layout/list1"/>
    <dgm:cxn modelId="{C7DBF2DA-FB32-4A5D-8B79-36316B6778C3}" type="presOf" srcId="{2FB4EAA5-602A-4F35-96B5-E45A48B0397C}" destId="{B39BA6E1-7214-44FE-87B9-EE23F11FDF40}" srcOrd="0" destOrd="0" presId="urn:microsoft.com/office/officeart/2005/8/layout/list1"/>
    <dgm:cxn modelId="{BFA979E5-BE4F-40DE-BCA6-CB18409ABE24}" type="presOf" srcId="{1CD42577-A89A-425E-9159-C0FB153C7E22}" destId="{376F7CF4-38E9-475F-A6DC-ACEA16333315}" srcOrd="0" destOrd="0" presId="urn:microsoft.com/office/officeart/2005/8/layout/list1"/>
    <dgm:cxn modelId="{60CDA9EA-0E78-4ACC-8E0E-5F1CE400B054}" srcId="{1CD42577-A89A-425E-9159-C0FB153C7E22}" destId="{BC7B54B3-17A1-43D7-921E-2CC256EAF9F1}" srcOrd="0" destOrd="0" parTransId="{66E0F1E7-92B1-45A3-BB25-76A4B50577BA}" sibTransId="{3BAB172E-6CC0-49A8-BE59-36C2EA67D6A0}"/>
    <dgm:cxn modelId="{449E6AEB-560F-440C-9627-ABDC20EEF6EB}" type="presOf" srcId="{E428DC9F-BF20-47EC-BC40-E4E5470B4FD7}" destId="{BF1E170B-DFC3-44FA-85DA-FDFBC14DFCBF}" srcOrd="1" destOrd="0" presId="urn:microsoft.com/office/officeart/2005/8/layout/list1"/>
    <dgm:cxn modelId="{C7B77166-F9D0-4C8A-BCAA-C561F76B4650}" type="presParOf" srcId="{0E1F584A-8963-426B-BE02-68D4D1088F09}" destId="{C51823B6-C147-4B83-8B16-36FE60E218D7}" srcOrd="0" destOrd="0" presId="urn:microsoft.com/office/officeart/2005/8/layout/list1"/>
    <dgm:cxn modelId="{2E3555E6-1169-470F-B855-C7BF9A779588}" type="presParOf" srcId="{C51823B6-C147-4B83-8B16-36FE60E218D7}" destId="{9C43A734-B272-4737-9D95-1A8CFFB8AB14}" srcOrd="0" destOrd="0" presId="urn:microsoft.com/office/officeart/2005/8/layout/list1"/>
    <dgm:cxn modelId="{34293239-62DC-491C-8D10-4EB3D73A614A}" type="presParOf" srcId="{C51823B6-C147-4B83-8B16-36FE60E218D7}" destId="{BF1E170B-DFC3-44FA-85DA-FDFBC14DFCBF}" srcOrd="1" destOrd="0" presId="urn:microsoft.com/office/officeart/2005/8/layout/list1"/>
    <dgm:cxn modelId="{0FC3207D-07ED-44ED-AEC0-F8D94033F892}" type="presParOf" srcId="{0E1F584A-8963-426B-BE02-68D4D1088F09}" destId="{3E1A965B-AD8A-45FD-80FE-74FE4004F3FB}" srcOrd="1" destOrd="0" presId="urn:microsoft.com/office/officeart/2005/8/layout/list1"/>
    <dgm:cxn modelId="{83F0C7D5-FC1C-49F3-93E9-B2648E9918C7}" type="presParOf" srcId="{0E1F584A-8963-426B-BE02-68D4D1088F09}" destId="{747DD582-3D89-497D-B49C-865C6ACDA3CF}" srcOrd="2" destOrd="0" presId="urn:microsoft.com/office/officeart/2005/8/layout/list1"/>
    <dgm:cxn modelId="{6DD3260D-D5F0-481A-90F7-D1673B89AFE2}" type="presParOf" srcId="{0E1F584A-8963-426B-BE02-68D4D1088F09}" destId="{2FA163C3-D93F-42B8-B5B2-4BF44709A0B3}" srcOrd="3" destOrd="0" presId="urn:microsoft.com/office/officeart/2005/8/layout/list1"/>
    <dgm:cxn modelId="{56D5B179-3727-4C5E-85EF-DC05B18BDE38}" type="presParOf" srcId="{0E1F584A-8963-426B-BE02-68D4D1088F09}" destId="{731205F5-7339-4D43-B1AF-D2D604BD68B3}" srcOrd="4" destOrd="0" presId="urn:microsoft.com/office/officeart/2005/8/layout/list1"/>
    <dgm:cxn modelId="{9115B6E5-D5FD-4163-93C9-55311B6C5866}" type="presParOf" srcId="{731205F5-7339-4D43-B1AF-D2D604BD68B3}" destId="{376F7CF4-38E9-475F-A6DC-ACEA16333315}" srcOrd="0" destOrd="0" presId="urn:microsoft.com/office/officeart/2005/8/layout/list1"/>
    <dgm:cxn modelId="{A0FD85BC-E912-4623-9676-8D61CE86C31A}" type="presParOf" srcId="{731205F5-7339-4D43-B1AF-D2D604BD68B3}" destId="{A0DF1DAF-F935-4CA7-80FE-004CA5C6DA97}" srcOrd="1" destOrd="0" presId="urn:microsoft.com/office/officeart/2005/8/layout/list1"/>
    <dgm:cxn modelId="{9E07584C-C734-43B9-B40A-EC773FF5B0C3}" type="presParOf" srcId="{0E1F584A-8963-426B-BE02-68D4D1088F09}" destId="{3D2163D7-25DE-4008-AA36-81F143C04E41}" srcOrd="5" destOrd="0" presId="urn:microsoft.com/office/officeart/2005/8/layout/list1"/>
    <dgm:cxn modelId="{7F65779B-3830-463A-8DE6-7A154176E316}" type="presParOf" srcId="{0E1F584A-8963-426B-BE02-68D4D1088F09}" destId="{2B2C7EE1-57C7-42AE-9B55-305BE12A850D}" srcOrd="6" destOrd="0" presId="urn:microsoft.com/office/officeart/2005/8/layout/list1"/>
    <dgm:cxn modelId="{0B358C1C-9A6E-4E8C-9F4B-D3DE59EFEECE}" type="presParOf" srcId="{0E1F584A-8963-426B-BE02-68D4D1088F09}" destId="{24D8CC1F-796C-403F-BCBE-D1F94CAA2920}" srcOrd="7" destOrd="0" presId="urn:microsoft.com/office/officeart/2005/8/layout/list1"/>
    <dgm:cxn modelId="{5EB549EB-BCA8-45AF-8715-8104AF4AB76E}" type="presParOf" srcId="{0E1F584A-8963-426B-BE02-68D4D1088F09}" destId="{ABEF9AB3-F64D-4F2C-8F3B-613CAC180FAF}" srcOrd="8" destOrd="0" presId="urn:microsoft.com/office/officeart/2005/8/layout/list1"/>
    <dgm:cxn modelId="{8914A71F-57A0-43AF-A43E-2350144C0254}" type="presParOf" srcId="{ABEF9AB3-F64D-4F2C-8F3B-613CAC180FAF}" destId="{F7F536BC-C1B7-4A6C-9957-3C3D241A6E79}" srcOrd="0" destOrd="0" presId="urn:microsoft.com/office/officeart/2005/8/layout/list1"/>
    <dgm:cxn modelId="{F9988FCC-717D-4C85-9C28-A23E15578EA5}" type="presParOf" srcId="{ABEF9AB3-F64D-4F2C-8F3B-613CAC180FAF}" destId="{F3647759-9956-4516-B43D-EFC0E738DF27}" srcOrd="1" destOrd="0" presId="urn:microsoft.com/office/officeart/2005/8/layout/list1"/>
    <dgm:cxn modelId="{0C270C7E-FFFA-440B-BB81-0C6909DC966F}" type="presParOf" srcId="{0E1F584A-8963-426B-BE02-68D4D1088F09}" destId="{E7CFD409-3DED-4F98-B434-75DB329BF5EC}" srcOrd="9" destOrd="0" presId="urn:microsoft.com/office/officeart/2005/8/layout/list1"/>
    <dgm:cxn modelId="{B811B69A-F899-4BE0-A89D-A5B4B7F701B1}" type="presParOf" srcId="{0E1F584A-8963-426B-BE02-68D4D1088F09}" destId="{6F1250B5-8C9A-494B-9AA3-F1808B99AA2D}" srcOrd="10" destOrd="0" presId="urn:microsoft.com/office/officeart/2005/8/layout/list1"/>
    <dgm:cxn modelId="{2C7C6C85-7F28-4616-B6C7-026290744A53}" type="presParOf" srcId="{0E1F584A-8963-426B-BE02-68D4D1088F09}" destId="{1762E81D-DBF1-442B-8FE2-0682F067A617}" srcOrd="11" destOrd="0" presId="urn:microsoft.com/office/officeart/2005/8/layout/list1"/>
    <dgm:cxn modelId="{AF4477A4-04FC-4335-A1AC-81582BF93318}" type="presParOf" srcId="{0E1F584A-8963-426B-BE02-68D4D1088F09}" destId="{6C653CD6-06FB-4B67-BAFA-CE5798A3DE9D}" srcOrd="12" destOrd="0" presId="urn:microsoft.com/office/officeart/2005/8/layout/list1"/>
    <dgm:cxn modelId="{4EE55D9E-AC4F-40A5-9F0E-AB80547206CA}" type="presParOf" srcId="{6C653CD6-06FB-4B67-BAFA-CE5798A3DE9D}" destId="{3F3DF9B8-6F41-448F-9A86-B1B2508DAA97}" srcOrd="0" destOrd="0" presId="urn:microsoft.com/office/officeart/2005/8/layout/list1"/>
    <dgm:cxn modelId="{03E518F4-39C1-46CA-96AC-BEFE301B9768}" type="presParOf" srcId="{6C653CD6-06FB-4B67-BAFA-CE5798A3DE9D}" destId="{A3967CC8-0880-468C-8AE9-ECF40DD63C97}" srcOrd="1" destOrd="0" presId="urn:microsoft.com/office/officeart/2005/8/layout/list1"/>
    <dgm:cxn modelId="{87786FED-1DD4-4B03-B891-861EA0E30E5F}" type="presParOf" srcId="{0E1F584A-8963-426B-BE02-68D4D1088F09}" destId="{C3ADCCFF-1666-42E7-B673-A8F678F00D16}" srcOrd="13" destOrd="0" presId="urn:microsoft.com/office/officeart/2005/8/layout/list1"/>
    <dgm:cxn modelId="{33A86DCF-4392-4AD4-9FEF-437B7C35D930}" type="presParOf" srcId="{0E1F584A-8963-426B-BE02-68D4D1088F09}" destId="{B39BA6E1-7214-44FE-87B9-EE23F11FDF40}" srcOrd="14" destOrd="0" presId="urn:microsoft.com/office/officeart/2005/8/layout/list1"/>
    <dgm:cxn modelId="{EC3C9644-4588-49C2-BB57-D940FEF5BD2E}" type="presParOf" srcId="{0E1F584A-8963-426B-BE02-68D4D1088F09}" destId="{41B4E94B-33A4-4D4D-B61F-DDEC0296139B}" srcOrd="15" destOrd="0" presId="urn:microsoft.com/office/officeart/2005/8/layout/list1"/>
    <dgm:cxn modelId="{4AD51F58-4B41-4C05-9B74-0364C376B514}" type="presParOf" srcId="{0E1F584A-8963-426B-BE02-68D4D1088F09}" destId="{F896409B-6889-48C8-AE39-F2B90C8C80CA}" srcOrd="16" destOrd="0" presId="urn:microsoft.com/office/officeart/2005/8/layout/list1"/>
    <dgm:cxn modelId="{47FAB848-F550-4F40-A012-2461CEE17D1F}" type="presParOf" srcId="{F896409B-6889-48C8-AE39-F2B90C8C80CA}" destId="{7C6ABA55-64FC-4B96-B2C1-2BF14AF0A542}" srcOrd="0" destOrd="0" presId="urn:microsoft.com/office/officeart/2005/8/layout/list1"/>
    <dgm:cxn modelId="{D17A7D86-D010-44E0-B824-06B888CF7E71}" type="presParOf" srcId="{F896409B-6889-48C8-AE39-F2B90C8C80CA}" destId="{80B1F1D6-3428-40F1-9E46-A123487C31B9}" srcOrd="1" destOrd="0" presId="urn:microsoft.com/office/officeart/2005/8/layout/list1"/>
    <dgm:cxn modelId="{DB715903-B143-4CEB-91B5-F70F71CE0394}" type="presParOf" srcId="{0E1F584A-8963-426B-BE02-68D4D1088F09}" destId="{A774F72C-5108-4222-B9E8-5C7287387F64}" srcOrd="17" destOrd="0" presId="urn:microsoft.com/office/officeart/2005/8/layout/list1"/>
    <dgm:cxn modelId="{EE0EA30E-6035-4E7C-925B-7AED1063953D}" type="presParOf" srcId="{0E1F584A-8963-426B-BE02-68D4D1088F09}" destId="{C669E670-AC28-4C7C-A482-886A577F2AB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DD582-3D89-497D-B49C-865C6ACDA3CF}">
      <dsp:nvSpPr>
        <dsp:cNvPr id="0" name=""/>
        <dsp:cNvSpPr/>
      </dsp:nvSpPr>
      <dsp:spPr>
        <a:xfrm>
          <a:off x="0" y="293109"/>
          <a:ext cx="11017395"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5072" tIns="270764" rIns="855072" bIns="92456" numCol="1" spcCol="1270" anchor="t" anchorCtr="0">
          <a:noAutofit/>
        </a:bodyPr>
        <a:lstStyle/>
        <a:p>
          <a:pPr marL="0" lvl="1" indent="0" algn="l" defTabSz="577850">
            <a:lnSpc>
              <a:spcPct val="90000"/>
            </a:lnSpc>
            <a:spcBef>
              <a:spcPct val="0"/>
            </a:spcBef>
            <a:spcAft>
              <a:spcPct val="15000"/>
            </a:spcAft>
            <a:buNone/>
          </a:pPr>
          <a:r>
            <a:rPr lang="en-US" sz="1300" kern="1200" dirty="0">
              <a:latin typeface="Source Sans Pro" panose="020B0503030403020204" pitchFamily="34" charset="0"/>
              <a:ea typeface="Source Sans Pro" panose="020B0503030403020204" pitchFamily="34" charset="0"/>
            </a:rPr>
            <a:t>Reconsider your valuation methodologies if you subtracted elapsed time or used the simplified method to determine the expected life.</a:t>
          </a:r>
        </a:p>
      </dsp:txBody>
      <dsp:txXfrm>
        <a:off x="0" y="293109"/>
        <a:ext cx="11017395" cy="552825"/>
      </dsp:txXfrm>
    </dsp:sp>
    <dsp:sp modelId="{BF1E170B-DFC3-44FA-85DA-FDFBC14DFCBF}">
      <dsp:nvSpPr>
        <dsp:cNvPr id="0" name=""/>
        <dsp:cNvSpPr/>
      </dsp:nvSpPr>
      <dsp:spPr>
        <a:xfrm>
          <a:off x="550869" y="189087"/>
          <a:ext cx="7712176" cy="332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02" tIns="0" rIns="291502" bIns="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Source Sans Pro" panose="020B0503030403020204" pitchFamily="34" charset="0"/>
              <a:ea typeface="Source Sans Pro" panose="020B0503030403020204" pitchFamily="34" charset="0"/>
            </a:rPr>
            <a:t>Did you re-value stock options?</a:t>
          </a:r>
        </a:p>
      </dsp:txBody>
      <dsp:txXfrm>
        <a:off x="567099" y="205317"/>
        <a:ext cx="7679716" cy="300018"/>
      </dsp:txXfrm>
    </dsp:sp>
    <dsp:sp modelId="{2B2C7EE1-57C7-42AE-9B55-305BE12A850D}">
      <dsp:nvSpPr>
        <dsp:cNvPr id="0" name=""/>
        <dsp:cNvSpPr/>
      </dsp:nvSpPr>
      <dsp:spPr>
        <a:xfrm>
          <a:off x="0" y="974185"/>
          <a:ext cx="11017395"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5072" tIns="270764" rIns="855072" bIns="92456" numCol="1" spcCol="1270" anchor="t" anchorCtr="0">
          <a:noAutofit/>
        </a:bodyPr>
        <a:lstStyle/>
        <a:p>
          <a:pPr marL="55563" lvl="1" indent="-55563" algn="l" defTabSz="577850">
            <a:lnSpc>
              <a:spcPct val="90000"/>
            </a:lnSpc>
            <a:spcBef>
              <a:spcPct val="0"/>
            </a:spcBef>
            <a:spcAft>
              <a:spcPct val="15000"/>
            </a:spcAft>
            <a:buNone/>
          </a:pPr>
          <a:r>
            <a:rPr lang="en-US" sz="1300" kern="1200" dirty="0">
              <a:latin typeface="Source Sans Pro" panose="020B0503030403020204" pitchFamily="34" charset="0"/>
              <a:ea typeface="Source Sans Pro" panose="020B0503030403020204" pitchFamily="34" charset="0"/>
            </a:rPr>
            <a:t> Consult with counsel on interpretation of C&amp;DIs to determine to use the legal vest date or the retirement eligibility date. </a:t>
          </a:r>
        </a:p>
      </dsp:txBody>
      <dsp:txXfrm>
        <a:off x="0" y="974185"/>
        <a:ext cx="11017395" cy="552825"/>
      </dsp:txXfrm>
    </dsp:sp>
    <dsp:sp modelId="{A0DF1DAF-F935-4CA7-80FE-004CA5C6DA97}">
      <dsp:nvSpPr>
        <dsp:cNvPr id="0" name=""/>
        <dsp:cNvSpPr/>
      </dsp:nvSpPr>
      <dsp:spPr>
        <a:xfrm>
          <a:off x="538679" y="867366"/>
          <a:ext cx="7712176" cy="323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02" tIns="0" rIns="291502" bIns="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Source Sans Pro" panose="020B0503030403020204" pitchFamily="34" charset="0"/>
              <a:ea typeface="Source Sans Pro" panose="020B0503030403020204" pitchFamily="34" charset="0"/>
            </a:rPr>
            <a:t>Does your company have retirement eligibility provisions?</a:t>
          </a:r>
        </a:p>
      </dsp:txBody>
      <dsp:txXfrm>
        <a:off x="554450" y="883137"/>
        <a:ext cx="7680634" cy="291534"/>
      </dsp:txXfrm>
    </dsp:sp>
    <dsp:sp modelId="{6F1250B5-8C9A-494B-9AA3-F1808B99AA2D}">
      <dsp:nvSpPr>
        <dsp:cNvPr id="0" name=""/>
        <dsp:cNvSpPr/>
      </dsp:nvSpPr>
      <dsp:spPr>
        <a:xfrm>
          <a:off x="0" y="1655803"/>
          <a:ext cx="11017395"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5072" tIns="270764" rIns="855072" bIns="92456" numCol="1" spcCol="1270" anchor="t" anchorCtr="0">
          <a:noAutofit/>
        </a:bodyPr>
        <a:lstStyle/>
        <a:p>
          <a:pPr marL="114300" lvl="1" indent="-114300" algn="l" defTabSz="577850">
            <a:lnSpc>
              <a:spcPct val="90000"/>
            </a:lnSpc>
            <a:spcBef>
              <a:spcPct val="0"/>
            </a:spcBef>
            <a:spcAft>
              <a:spcPct val="15000"/>
            </a:spcAft>
            <a:buNone/>
          </a:pPr>
          <a:r>
            <a:rPr lang="en-US" sz="1300" kern="1200" dirty="0">
              <a:latin typeface="Source Sans Pro" panose="020B0503030403020204" pitchFamily="34" charset="0"/>
              <a:ea typeface="Source Sans Pro" panose="020B0503030403020204" pitchFamily="34" charset="0"/>
            </a:rPr>
            <a:t>Check the as of dates for your fair value and TSR calculations. </a:t>
          </a:r>
        </a:p>
      </dsp:txBody>
      <dsp:txXfrm>
        <a:off x="0" y="1655803"/>
        <a:ext cx="11017395" cy="552825"/>
      </dsp:txXfrm>
    </dsp:sp>
    <dsp:sp modelId="{F3647759-9956-4516-B43D-EFC0E738DF27}">
      <dsp:nvSpPr>
        <dsp:cNvPr id="0" name=""/>
        <dsp:cNvSpPr/>
      </dsp:nvSpPr>
      <dsp:spPr>
        <a:xfrm>
          <a:off x="550869" y="1585011"/>
          <a:ext cx="7712176" cy="3072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02" tIns="0" rIns="291502" bIns="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Source Sans Pro" panose="020B0503030403020204" pitchFamily="34" charset="0"/>
              <a:ea typeface="Source Sans Pro" panose="020B0503030403020204" pitchFamily="34" charset="0"/>
            </a:rPr>
            <a:t>Did your company recently IPO?</a:t>
          </a:r>
        </a:p>
      </dsp:txBody>
      <dsp:txXfrm>
        <a:off x="565867" y="1600009"/>
        <a:ext cx="7682180" cy="277246"/>
      </dsp:txXfrm>
    </dsp:sp>
    <dsp:sp modelId="{B39BA6E1-7214-44FE-87B9-EE23F11FDF40}">
      <dsp:nvSpPr>
        <dsp:cNvPr id="0" name=""/>
        <dsp:cNvSpPr/>
      </dsp:nvSpPr>
      <dsp:spPr>
        <a:xfrm>
          <a:off x="0" y="2346131"/>
          <a:ext cx="11017395"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5072" tIns="270764" rIns="855072" bIns="92456" numCol="1" spcCol="1270" anchor="t" anchorCtr="0">
          <a:noAutofit/>
        </a:bodyPr>
        <a:lstStyle/>
        <a:p>
          <a:pPr marL="114300" lvl="1" indent="-114300" algn="l" defTabSz="577850">
            <a:lnSpc>
              <a:spcPct val="90000"/>
            </a:lnSpc>
            <a:spcBef>
              <a:spcPct val="0"/>
            </a:spcBef>
            <a:spcAft>
              <a:spcPct val="15000"/>
            </a:spcAft>
            <a:buFontTx/>
            <a:buNone/>
          </a:pPr>
          <a:r>
            <a:rPr lang="en-US" sz="1300" kern="1200" dirty="0">
              <a:solidFill>
                <a:srgbClr val="000000">
                  <a:hueOff val="0"/>
                  <a:satOff val="0"/>
                  <a:lumOff val="0"/>
                  <a:alphaOff val="0"/>
                </a:srgbClr>
              </a:solidFill>
              <a:latin typeface="Source Sans Pro" panose="020B0503030403020204" pitchFamily="34" charset="0"/>
              <a:ea typeface="Source Sans Pro" panose="020B0503030403020204" pitchFamily="34" charset="0"/>
              <a:cs typeface="+mn-cs"/>
            </a:rPr>
            <a:t>You</a:t>
          </a:r>
          <a:r>
            <a:rPr lang="en-US" sz="1300" kern="1200" dirty="0">
              <a:latin typeface="Source Sans Pro" panose="020B0503030403020204" pitchFamily="34" charset="0"/>
              <a:ea typeface="Source Sans Pro" panose="020B0503030403020204" pitchFamily="34" charset="0"/>
            </a:rPr>
            <a:t> are required to comply with the full rules but may file for transitional relief to report only 3 years.  </a:t>
          </a:r>
        </a:p>
      </dsp:txBody>
      <dsp:txXfrm>
        <a:off x="0" y="2346131"/>
        <a:ext cx="11017395" cy="552825"/>
      </dsp:txXfrm>
    </dsp:sp>
    <dsp:sp modelId="{A3967CC8-0880-468C-8AE9-ECF40DD63C97}">
      <dsp:nvSpPr>
        <dsp:cNvPr id="0" name=""/>
        <dsp:cNvSpPr/>
      </dsp:nvSpPr>
      <dsp:spPr>
        <a:xfrm>
          <a:off x="550869" y="2250246"/>
          <a:ext cx="7712176" cy="299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02" tIns="0" rIns="291502" bIns="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Source Sans Pro" panose="020B0503030403020204" pitchFamily="34" charset="0"/>
              <a:ea typeface="Source Sans Pro" panose="020B0503030403020204" pitchFamily="34" charset="0"/>
            </a:rPr>
            <a:t>Did your company recently lose EGC status?</a:t>
          </a:r>
        </a:p>
      </dsp:txBody>
      <dsp:txXfrm>
        <a:off x="565512" y="2264889"/>
        <a:ext cx="7682890" cy="270668"/>
      </dsp:txXfrm>
    </dsp:sp>
    <dsp:sp modelId="{C669E670-AC28-4C7C-A482-886A577F2AB4}">
      <dsp:nvSpPr>
        <dsp:cNvPr id="0" name=""/>
        <dsp:cNvSpPr/>
      </dsp:nvSpPr>
      <dsp:spPr>
        <a:xfrm>
          <a:off x="0" y="3050470"/>
          <a:ext cx="11017395"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5072" tIns="270764" rIns="855072" bIns="92456" numCol="1" spcCol="1270" anchor="t" anchorCtr="0">
          <a:noAutofit/>
        </a:bodyPr>
        <a:lstStyle/>
        <a:p>
          <a:pPr marL="0" lvl="1" indent="0" algn="l" defTabSz="577850">
            <a:lnSpc>
              <a:spcPct val="90000"/>
            </a:lnSpc>
            <a:spcBef>
              <a:spcPct val="0"/>
            </a:spcBef>
            <a:spcAft>
              <a:spcPct val="15000"/>
            </a:spcAft>
            <a:buFontTx/>
            <a:buNone/>
          </a:pPr>
          <a:r>
            <a:rPr lang="en-US" sz="1300" kern="1200" dirty="0">
              <a:latin typeface="Source Sans Pro" panose="020B0503030403020204" pitchFamily="34" charset="0"/>
              <a:ea typeface="Source Sans Pro" panose="020B0503030403020204" pitchFamily="34" charset="0"/>
            </a:rPr>
            <a:t>Ensure market conditions are valued through the vesting date, and that performance conditions reflect performance assessments.  </a:t>
          </a:r>
        </a:p>
      </dsp:txBody>
      <dsp:txXfrm>
        <a:off x="0" y="3050470"/>
        <a:ext cx="11017395" cy="552825"/>
      </dsp:txXfrm>
    </dsp:sp>
    <dsp:sp modelId="{80B1F1D6-3428-40F1-9E46-A123487C31B9}">
      <dsp:nvSpPr>
        <dsp:cNvPr id="0" name=""/>
        <dsp:cNvSpPr/>
      </dsp:nvSpPr>
      <dsp:spPr>
        <a:xfrm>
          <a:off x="526488" y="2944769"/>
          <a:ext cx="7712176" cy="334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02" tIns="0" rIns="291502" bIns="0" numCol="1" spcCol="1270" anchor="ctr" anchorCtr="0">
          <a:noAutofit/>
        </a:bodyPr>
        <a:lstStyle/>
        <a:p>
          <a:pPr marL="0" lvl="0" indent="0" algn="l" defTabSz="577850">
            <a:lnSpc>
              <a:spcPct val="90000"/>
            </a:lnSpc>
            <a:spcBef>
              <a:spcPct val="0"/>
            </a:spcBef>
            <a:spcAft>
              <a:spcPct val="35000"/>
            </a:spcAft>
            <a:buNone/>
          </a:pPr>
          <a:r>
            <a:rPr lang="en-US" sz="1300" b="1" kern="1200" dirty="0"/>
            <a:t>Does your company grant performance awards?</a:t>
          </a:r>
        </a:p>
      </dsp:txBody>
      <dsp:txXfrm>
        <a:off x="542800" y="2961081"/>
        <a:ext cx="7679552" cy="3015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5" tIns="46657" rIns="93315" bIns="46657" rtlCol="0"/>
          <a:lstStyle>
            <a:lvl1pPr algn="r">
              <a:defRPr sz="1200"/>
            </a:lvl1pPr>
          </a:lstStyle>
          <a:p>
            <a:fld id="{6F0BF583-C3DE-864D-9ABB-34AE0A62FE13}" type="datetimeFigureOut">
              <a:rPr lang="en-US" smtClean="0"/>
              <a:t>9/5/2024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5" tIns="46657" rIns="93315" bIns="46657" rtlCol="0" anchor="b"/>
          <a:lstStyle>
            <a:lvl1pPr algn="r">
              <a:defRPr sz="1200"/>
            </a:lvl1pPr>
          </a:lstStyle>
          <a:p>
            <a:fld id="{FBACA7A3-A3E5-114B-BE1A-81CBFA248569}" type="slidenum">
              <a:rPr lang="en-US" smtClean="0"/>
              <a:t>‹#›</a:t>
            </a:fld>
            <a:endParaRPr lang="en-US"/>
          </a:p>
        </p:txBody>
      </p:sp>
    </p:spTree>
    <p:extLst>
      <p:ext uri="{BB962C8B-B14F-4D97-AF65-F5344CB8AC3E}">
        <p14:creationId xmlns:p14="http://schemas.microsoft.com/office/powerpoint/2010/main" val="322955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1</a:t>
            </a:fld>
            <a:endParaRPr lang="en-US" dirty="0"/>
          </a:p>
        </p:txBody>
      </p:sp>
    </p:spTree>
    <p:extLst>
      <p:ext uri="{BB962C8B-B14F-4D97-AF65-F5344CB8AC3E}">
        <p14:creationId xmlns:p14="http://schemas.microsoft.com/office/powerpoint/2010/main" val="3760667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16</a:t>
            </a:fld>
            <a:endParaRPr lang="en-US"/>
          </a:p>
        </p:txBody>
      </p:sp>
    </p:spTree>
    <p:extLst>
      <p:ext uri="{BB962C8B-B14F-4D97-AF65-F5344CB8AC3E}">
        <p14:creationId xmlns:p14="http://schemas.microsoft.com/office/powerpoint/2010/main" val="91724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17</a:t>
            </a:fld>
            <a:endParaRPr lang="en-US"/>
          </a:p>
        </p:txBody>
      </p:sp>
    </p:spTree>
    <p:extLst>
      <p:ext uri="{BB962C8B-B14F-4D97-AF65-F5344CB8AC3E}">
        <p14:creationId xmlns:p14="http://schemas.microsoft.com/office/powerpoint/2010/main" val="131245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18</a:t>
            </a:fld>
            <a:endParaRPr lang="en-US"/>
          </a:p>
        </p:txBody>
      </p:sp>
    </p:spTree>
    <p:extLst>
      <p:ext uri="{BB962C8B-B14F-4D97-AF65-F5344CB8AC3E}">
        <p14:creationId xmlns:p14="http://schemas.microsoft.com/office/powerpoint/2010/main" val="416772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19</a:t>
            </a:fld>
            <a:endParaRPr lang="en-US"/>
          </a:p>
        </p:txBody>
      </p:sp>
    </p:spTree>
    <p:extLst>
      <p:ext uri="{BB962C8B-B14F-4D97-AF65-F5344CB8AC3E}">
        <p14:creationId xmlns:p14="http://schemas.microsoft.com/office/powerpoint/2010/main" val="1905459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Terry</a:t>
            </a:r>
          </a:p>
        </p:txBody>
      </p:sp>
      <p:sp>
        <p:nvSpPr>
          <p:cNvPr id="4" name="Slide Number Placeholder 3"/>
          <p:cNvSpPr>
            <a:spLocks noGrp="1"/>
          </p:cNvSpPr>
          <p:nvPr>
            <p:ph type="sldNum" sz="quarter" idx="5"/>
          </p:nvPr>
        </p:nvSpPr>
        <p:spPr/>
        <p:txBody>
          <a:bodyPr/>
          <a:lstStyle/>
          <a:p>
            <a:fld id="{FBACA7A3-A3E5-114B-BE1A-81CBFA248569}" type="slidenum">
              <a:rPr lang="en-US" smtClean="0"/>
              <a:t>20</a:t>
            </a:fld>
            <a:endParaRPr lang="en-US"/>
          </a:p>
        </p:txBody>
      </p:sp>
    </p:spTree>
    <p:extLst>
      <p:ext uri="{BB962C8B-B14F-4D97-AF65-F5344CB8AC3E}">
        <p14:creationId xmlns:p14="http://schemas.microsoft.com/office/powerpoint/2010/main" val="145172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Liz</a:t>
            </a:r>
          </a:p>
        </p:txBody>
      </p:sp>
      <p:sp>
        <p:nvSpPr>
          <p:cNvPr id="4" name="Slide Number Placeholder 3"/>
          <p:cNvSpPr>
            <a:spLocks noGrp="1"/>
          </p:cNvSpPr>
          <p:nvPr>
            <p:ph type="sldNum" sz="quarter" idx="5"/>
          </p:nvPr>
        </p:nvSpPr>
        <p:spPr/>
        <p:txBody>
          <a:bodyPr/>
          <a:lstStyle/>
          <a:p>
            <a:fld id="{FBACA7A3-A3E5-114B-BE1A-81CBFA248569}" type="slidenum">
              <a:rPr lang="en-US" smtClean="0"/>
              <a:t>21</a:t>
            </a:fld>
            <a:endParaRPr lang="en-US"/>
          </a:p>
        </p:txBody>
      </p:sp>
    </p:spTree>
    <p:extLst>
      <p:ext uri="{BB962C8B-B14F-4D97-AF65-F5344CB8AC3E}">
        <p14:creationId xmlns:p14="http://schemas.microsoft.com/office/powerpoint/2010/main" val="195793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FBACA7A3-A3E5-114B-BE1A-81CBFA248569}" type="slidenum">
              <a:rPr lang="en-US" smtClean="0"/>
              <a:t>22</a:t>
            </a:fld>
            <a:endParaRPr lang="en-US"/>
          </a:p>
        </p:txBody>
      </p:sp>
    </p:spTree>
    <p:extLst>
      <p:ext uri="{BB962C8B-B14F-4D97-AF65-F5344CB8AC3E}">
        <p14:creationId xmlns:p14="http://schemas.microsoft.com/office/powerpoint/2010/main" val="72561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FBACA7A3-A3E5-114B-BE1A-81CBFA248569}" type="slidenum">
              <a:rPr lang="en-US" smtClean="0"/>
              <a:t>23</a:t>
            </a:fld>
            <a:endParaRPr lang="en-US"/>
          </a:p>
        </p:txBody>
      </p:sp>
    </p:spTree>
    <p:extLst>
      <p:ext uri="{BB962C8B-B14F-4D97-AF65-F5344CB8AC3E}">
        <p14:creationId xmlns:p14="http://schemas.microsoft.com/office/powerpoint/2010/main" val="274797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4</a:t>
            </a:fld>
            <a:endParaRPr lang="en-US" dirty="0"/>
          </a:p>
        </p:txBody>
      </p:sp>
    </p:spTree>
    <p:extLst>
      <p:ext uri="{BB962C8B-B14F-4D97-AF65-F5344CB8AC3E}">
        <p14:creationId xmlns:p14="http://schemas.microsoft.com/office/powerpoint/2010/main" val="87775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5</a:t>
            </a:fld>
            <a:endParaRPr lang="en-US" dirty="0"/>
          </a:p>
        </p:txBody>
      </p:sp>
    </p:spTree>
    <p:extLst>
      <p:ext uri="{BB962C8B-B14F-4D97-AF65-F5344CB8AC3E}">
        <p14:creationId xmlns:p14="http://schemas.microsoft.com/office/powerpoint/2010/main" val="118850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7</a:t>
            </a:fld>
            <a:endParaRPr lang="en-US" dirty="0"/>
          </a:p>
        </p:txBody>
      </p:sp>
    </p:spTree>
    <p:extLst>
      <p:ext uri="{BB962C8B-B14F-4D97-AF65-F5344CB8AC3E}">
        <p14:creationId xmlns:p14="http://schemas.microsoft.com/office/powerpoint/2010/main" val="358676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8</a:t>
            </a:fld>
            <a:endParaRPr lang="en-US" dirty="0"/>
          </a:p>
        </p:txBody>
      </p:sp>
    </p:spTree>
    <p:extLst>
      <p:ext uri="{BB962C8B-B14F-4D97-AF65-F5344CB8AC3E}">
        <p14:creationId xmlns:p14="http://schemas.microsoft.com/office/powerpoint/2010/main" val="301334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9</a:t>
            </a:fld>
            <a:endParaRPr lang="en-US" dirty="0"/>
          </a:p>
        </p:txBody>
      </p:sp>
    </p:spTree>
    <p:extLst>
      <p:ext uri="{BB962C8B-B14F-4D97-AF65-F5344CB8AC3E}">
        <p14:creationId xmlns:p14="http://schemas.microsoft.com/office/powerpoint/2010/main" val="269584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11</a:t>
            </a:fld>
            <a:endParaRPr lang="en-US"/>
          </a:p>
        </p:txBody>
      </p:sp>
    </p:spTree>
    <p:extLst>
      <p:ext uri="{BB962C8B-B14F-4D97-AF65-F5344CB8AC3E}">
        <p14:creationId xmlns:p14="http://schemas.microsoft.com/office/powerpoint/2010/main" val="273133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FBACA7A3-A3E5-114B-BE1A-81CBFA248569}" type="slidenum">
              <a:rPr lang="en-US" smtClean="0"/>
              <a:t>14</a:t>
            </a:fld>
            <a:endParaRPr lang="en-US"/>
          </a:p>
        </p:txBody>
      </p:sp>
    </p:spTree>
    <p:extLst>
      <p:ext uri="{BB962C8B-B14F-4D97-AF65-F5344CB8AC3E}">
        <p14:creationId xmlns:p14="http://schemas.microsoft.com/office/powerpoint/2010/main" val="233694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891" y="4480005"/>
            <a:ext cx="5719899" cy="4494178"/>
          </a:xfrm>
        </p:spPr>
        <p:txBody>
          <a:bodyPr/>
          <a:lstStyle/>
          <a:p>
            <a:pPr fontAlgn="base"/>
            <a:endParaRPr lang="en-US" dirty="0"/>
          </a:p>
        </p:txBody>
      </p:sp>
      <p:sp>
        <p:nvSpPr>
          <p:cNvPr id="4" name="Slide Number Placeholder 3"/>
          <p:cNvSpPr>
            <a:spLocks noGrp="1"/>
          </p:cNvSpPr>
          <p:nvPr>
            <p:ph type="sldNum" sz="quarter" idx="5"/>
          </p:nvPr>
        </p:nvSpPr>
        <p:spPr/>
        <p:txBody>
          <a:bodyPr/>
          <a:lstStyle/>
          <a:p>
            <a:fld id="{FBACA7A3-A3E5-114B-BE1A-81CBFA248569}" type="slidenum">
              <a:rPr lang="en-US" smtClean="0"/>
              <a:t>15</a:t>
            </a:fld>
            <a:endParaRPr lang="en-US"/>
          </a:p>
        </p:txBody>
      </p:sp>
    </p:spTree>
    <p:extLst>
      <p:ext uri="{BB962C8B-B14F-4D97-AF65-F5344CB8AC3E}">
        <p14:creationId xmlns:p14="http://schemas.microsoft.com/office/powerpoint/2010/main" val="3279030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0A5FB6-F8C1-0344-B6B4-249B8AD44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048" y="-41988"/>
            <a:ext cx="12198096" cy="5449618"/>
          </a:xfrm>
          <a:prstGeom prst="rect">
            <a:avLst/>
          </a:prstGeom>
        </p:spPr>
      </p:pic>
      <p:pic>
        <p:nvPicPr>
          <p:cNvPr id="11" name="Picture 10">
            <a:extLst>
              <a:ext uri="{FF2B5EF4-FFF2-40B4-BE49-F238E27FC236}">
                <a16:creationId xmlns:a16="http://schemas.microsoft.com/office/drawing/2014/main" id="{6BC07A85-7361-BB4D-9D1D-02490B0E37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896" y="5706738"/>
            <a:ext cx="2869571" cy="854039"/>
          </a:xfrm>
          <a:prstGeom prst="rect">
            <a:avLst/>
          </a:prstGeom>
        </p:spPr>
      </p:pic>
      <p:sp>
        <p:nvSpPr>
          <p:cNvPr id="4" name="Title 3">
            <a:extLst>
              <a:ext uri="{FF2B5EF4-FFF2-40B4-BE49-F238E27FC236}">
                <a16:creationId xmlns:a16="http://schemas.microsoft.com/office/drawing/2014/main" id="{D244ADE1-6D43-3042-86AC-4F2B3916C01C}"/>
              </a:ext>
            </a:extLst>
          </p:cNvPr>
          <p:cNvSpPr>
            <a:spLocks noGrp="1"/>
          </p:cNvSpPr>
          <p:nvPr>
            <p:ph type="title" hasCustomPrompt="1"/>
          </p:nvPr>
        </p:nvSpPr>
        <p:spPr>
          <a:xfrm>
            <a:off x="310896" y="1960607"/>
            <a:ext cx="11570208" cy="1329595"/>
          </a:xfrm>
        </p:spPr>
        <p:txBody>
          <a:bodyPr/>
          <a:lstStyle>
            <a:lvl1pPr>
              <a:defRPr sz="4800" b="0" i="0">
                <a:solidFill>
                  <a:schemeClr val="bg1"/>
                </a:solidFill>
                <a:latin typeface="Calibri" panose="020F0502020204030204" pitchFamily="34" charset="0"/>
                <a:cs typeface="Calibri" panose="020F0502020204030204" pitchFamily="34" charset="0"/>
              </a:defRPr>
            </a:lvl1pPr>
          </a:lstStyle>
          <a:p>
            <a:r>
              <a:rPr lang="en-US"/>
              <a:t>Presentation Title Line 1</a:t>
            </a:r>
            <a:br>
              <a:rPr lang="en-US"/>
            </a:br>
            <a:r>
              <a:rPr lang="en-US"/>
              <a:t>Line 2</a:t>
            </a:r>
          </a:p>
        </p:txBody>
      </p:sp>
      <p:sp>
        <p:nvSpPr>
          <p:cNvPr id="14" name="Text Placeholder 13">
            <a:extLst>
              <a:ext uri="{FF2B5EF4-FFF2-40B4-BE49-F238E27FC236}">
                <a16:creationId xmlns:a16="http://schemas.microsoft.com/office/drawing/2014/main" id="{F373DEFE-F0D5-2A45-9967-2D18653CBC71}"/>
              </a:ext>
            </a:extLst>
          </p:cNvPr>
          <p:cNvSpPr>
            <a:spLocks noGrp="1"/>
          </p:cNvSpPr>
          <p:nvPr>
            <p:ph type="body" sz="quarter" idx="10" hasCustomPrompt="1"/>
          </p:nvPr>
        </p:nvSpPr>
        <p:spPr>
          <a:xfrm>
            <a:off x="310896" y="3629203"/>
            <a:ext cx="4070981" cy="738664"/>
          </a:xfrm>
          <a:noFill/>
        </p:spPr>
        <p:txBody>
          <a:bodyPr wrap="square" lIns="0" tIns="0" rIns="0" bIns="0" rtlCol="0">
            <a:spAutoFit/>
          </a:bodyPr>
          <a:lstStyle>
            <a:lvl1pPr marL="0" indent="0">
              <a:lnSpc>
                <a:spcPct val="100000"/>
              </a:lnSpc>
              <a:spcAft>
                <a:spcPts val="0"/>
              </a:spcAft>
              <a:buNone/>
              <a:defRPr lang="en-US" sz="2400" b="0" i="0" smtClean="0">
                <a:solidFill>
                  <a:schemeClr val="bg1"/>
                </a:solidFill>
                <a:latin typeface="Calibri" panose="020F0502020204030204" pitchFamily="34" charset="0"/>
                <a:cs typeface="Calibri" panose="020F0502020204030204" pitchFamily="34" charset="0"/>
              </a:defRPr>
            </a:lvl1pPr>
            <a:lvl2pPr>
              <a:defRPr lang="en-US" sz="1800" smtClean="0"/>
            </a:lvl2pPr>
            <a:lvl3pPr>
              <a:defRPr lang="en-US" sz="1800" smtClean="0"/>
            </a:lvl3pPr>
            <a:lvl4pPr>
              <a:defRPr lang="en-US" smtClean="0"/>
            </a:lvl4pPr>
            <a:lvl5pPr>
              <a:defRPr lang="en-US"/>
            </a:lvl5pPr>
          </a:lstStyle>
          <a:p>
            <a:pPr marL="114300" lvl="0" indent="-342900">
              <a:spcBef>
                <a:spcPct val="0"/>
              </a:spcBef>
            </a:pPr>
            <a:r>
              <a:rPr lang="en-US"/>
              <a:t>Presenter Name </a:t>
            </a:r>
          </a:p>
          <a:p>
            <a:pPr marL="114300" lvl="0" indent="-342900">
              <a:spcBef>
                <a:spcPct val="0"/>
              </a:spcBef>
            </a:pPr>
            <a:r>
              <a:rPr lang="en-US"/>
              <a:t>Date</a:t>
            </a:r>
          </a:p>
        </p:txBody>
      </p:sp>
    </p:spTree>
    <p:extLst>
      <p:ext uri="{BB962C8B-B14F-4D97-AF65-F5344CB8AC3E}">
        <p14:creationId xmlns:p14="http://schemas.microsoft.com/office/powerpoint/2010/main" val="546598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List (White)">
  <p:cSld name="Bullet List (White)">
    <p:bg>
      <p:bgPr>
        <a:solidFill>
          <a:schemeClr val="lt1"/>
        </a:solidFill>
        <a:effectLst/>
      </p:bgPr>
    </p:bg>
    <p:spTree>
      <p:nvGrpSpPr>
        <p:cNvPr id="1" name="Shape 81"/>
        <p:cNvGrpSpPr/>
        <p:nvPr/>
      </p:nvGrpSpPr>
      <p:grpSpPr>
        <a:xfrm>
          <a:off x="0" y="0"/>
          <a:ext cx="0" cy="0"/>
          <a:chOff x="0" y="0"/>
          <a:chExt cx="0" cy="0"/>
        </a:xfrm>
      </p:grpSpPr>
      <p:grpSp>
        <p:nvGrpSpPr>
          <p:cNvPr id="82" name="Google Shape;82;p41"/>
          <p:cNvGrpSpPr/>
          <p:nvPr/>
        </p:nvGrpSpPr>
        <p:grpSpPr>
          <a:xfrm>
            <a:off x="-121920" y="1"/>
            <a:ext cx="2967227" cy="6922167"/>
            <a:chOff x="-233670" y="-45875"/>
            <a:chExt cx="2225420" cy="5191625"/>
          </a:xfrm>
        </p:grpSpPr>
        <p:sp>
          <p:nvSpPr>
            <p:cNvPr id="83" name="Google Shape;83;p41"/>
            <p:cNvSpPr/>
            <p:nvPr/>
          </p:nvSpPr>
          <p:spPr>
            <a:xfrm rot="10800000">
              <a:off x="183950" y="-41250"/>
              <a:ext cx="1807800" cy="5187000"/>
            </a:xfrm>
            <a:prstGeom prst="trapezoid">
              <a:avLst>
                <a:gd name="adj" fmla="val 27356"/>
              </a:avLst>
            </a:prstGeom>
            <a:solidFill>
              <a:srgbClr val="F0EEEC"/>
            </a:solidFill>
            <a:ln>
              <a:noFill/>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 name="Google Shape;84;p41"/>
            <p:cNvSpPr/>
            <p:nvPr/>
          </p:nvSpPr>
          <p:spPr>
            <a:xfrm>
              <a:off x="-233670" y="-45875"/>
              <a:ext cx="1465495" cy="5187000"/>
            </a:xfrm>
            <a:prstGeom prst="rect">
              <a:avLst/>
            </a:prstGeom>
            <a:solidFill>
              <a:srgbClr val="F0EE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85" name="Google Shape;85;p41"/>
          <p:cNvSpPr/>
          <p:nvPr/>
        </p:nvSpPr>
        <p:spPr>
          <a:xfrm>
            <a:off x="9996100" y="5995167"/>
            <a:ext cx="1773200" cy="898800"/>
          </a:xfrm>
          <a:prstGeom prst="rect">
            <a:avLst/>
          </a:prstGeom>
          <a:solidFill>
            <a:srgbClr val="C20E38"/>
          </a:solidFill>
          <a:ln>
            <a:noFill/>
          </a:ln>
          <a:effectLst>
            <a:outerShdw blurRad="57150" dist="19050" dir="21540000" algn="bl" rotWithShape="0">
              <a:srgbClr val="000000">
                <a:alpha val="4862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86" name="Google Shape;86;p41"/>
          <p:cNvPicPr preferRelativeResize="0"/>
          <p:nvPr/>
        </p:nvPicPr>
        <p:blipFill rotWithShape="1">
          <a:blip r:embed="rId2">
            <a:alphaModFix/>
          </a:blip>
          <a:srcRect/>
          <a:stretch/>
        </p:blipFill>
        <p:spPr>
          <a:xfrm>
            <a:off x="9995968" y="6021273"/>
            <a:ext cx="1773489" cy="823673"/>
          </a:xfrm>
          <a:prstGeom prst="rect">
            <a:avLst/>
          </a:prstGeom>
          <a:noFill/>
          <a:ln>
            <a:noFill/>
          </a:ln>
        </p:spPr>
      </p:pic>
      <p:sp>
        <p:nvSpPr>
          <p:cNvPr id="87" name="Google Shape;87;p41"/>
          <p:cNvSpPr txBox="1">
            <a:spLocks noGrp="1"/>
          </p:cNvSpPr>
          <p:nvPr>
            <p:ph type="title"/>
          </p:nvPr>
        </p:nvSpPr>
        <p:spPr>
          <a:xfrm>
            <a:off x="729400" y="1005534"/>
            <a:ext cx="11129200" cy="692497"/>
          </a:xfrm>
          <a:prstGeom prst="rect">
            <a:avLst/>
          </a:prstGeom>
          <a:noFill/>
          <a:ln>
            <a:noFill/>
          </a:ln>
          <a:effectLst>
            <a:outerShdw blurRad="57150" dist="19050" dir="5400000" algn="bl" rotWithShape="0">
              <a:srgbClr val="000000">
                <a:alpha val="49019"/>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C20E38"/>
              </a:buClr>
              <a:buSzPts val="4500"/>
              <a:buFont typeface="Barlow Semi Condensed"/>
              <a:buNone/>
              <a:defRPr sz="6000" b="1" i="0" u="none" strike="noStrike" cap="none">
                <a:solidFill>
                  <a:srgbClr val="C20E38"/>
                </a:solidFill>
                <a:latin typeface="Barlow Semi Condensed"/>
                <a:ea typeface="Barlow Semi Condensed"/>
                <a:cs typeface="Barlow Semi Condensed"/>
                <a:sym typeface="Barlow Semi Condensed"/>
              </a:defRPr>
            </a:lvl1pPr>
            <a:lvl2pPr marR="0" lvl="1"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9pPr>
          </a:lstStyle>
          <a:p>
            <a:endParaRPr/>
          </a:p>
        </p:txBody>
      </p:sp>
      <p:sp>
        <p:nvSpPr>
          <p:cNvPr id="88" name="Google Shape;88;p41"/>
          <p:cNvSpPr txBox="1">
            <a:spLocks noGrp="1"/>
          </p:cNvSpPr>
          <p:nvPr>
            <p:ph type="subTitle" idx="1"/>
          </p:nvPr>
        </p:nvSpPr>
        <p:spPr>
          <a:xfrm>
            <a:off x="729400" y="1651534"/>
            <a:ext cx="5461600" cy="47192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434343"/>
              </a:buClr>
              <a:buSzPts val="2300"/>
              <a:buFont typeface="Barlow Semi Condensed"/>
              <a:buNone/>
              <a:defRPr sz="3067" b="0" i="0" u="none" strike="noStrike" cap="none">
                <a:solidFill>
                  <a:srgbClr val="434343"/>
                </a:solidFill>
                <a:latin typeface="Barlow Semi Condensed"/>
                <a:ea typeface="Barlow Semi Condensed"/>
                <a:cs typeface="Barlow Semi Condensed"/>
                <a:sym typeface="Barlow Semi Condensed"/>
              </a:defRPr>
            </a:lvl1pPr>
            <a:lvl2pPr marR="0" lvl="1"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9pPr>
          </a:lstStyle>
          <a:p>
            <a:endParaRPr/>
          </a:p>
        </p:txBody>
      </p:sp>
      <p:sp>
        <p:nvSpPr>
          <p:cNvPr id="89" name="Google Shape;89;p41"/>
          <p:cNvSpPr txBox="1">
            <a:spLocks noGrp="1"/>
          </p:cNvSpPr>
          <p:nvPr>
            <p:ph type="body" idx="2"/>
          </p:nvPr>
        </p:nvSpPr>
        <p:spPr>
          <a:xfrm>
            <a:off x="2845306" y="2426467"/>
            <a:ext cx="8628071" cy="2780000"/>
          </a:xfrm>
          <a:prstGeom prst="rect">
            <a:avLst/>
          </a:prstGeom>
          <a:noFill/>
          <a:ln>
            <a:noFill/>
          </a:ln>
        </p:spPr>
        <p:txBody>
          <a:bodyPr spcFirstLastPara="1" wrap="square" lIns="0" tIns="0" rIns="0" bIns="0" anchor="t" anchorCtr="0">
            <a:noAutofit/>
          </a:bodyPr>
          <a:lstStyle>
            <a:lvl1pPr marL="609585" marR="0" lvl="0" indent="-452955" algn="l" rtl="0">
              <a:lnSpc>
                <a:spcPct val="100000"/>
              </a:lnSpc>
              <a:spcBef>
                <a:spcPts val="0"/>
              </a:spcBef>
              <a:spcAft>
                <a:spcPts val="0"/>
              </a:spcAft>
              <a:buClr>
                <a:srgbClr val="7B8898"/>
              </a:buClr>
              <a:buSzPts val="1750"/>
              <a:buFont typeface="Arial"/>
              <a:buChar char="•"/>
              <a:defRPr sz="1867" b="0" i="0" u="none" strike="noStrike" cap="none">
                <a:solidFill>
                  <a:srgbClr val="7B8898"/>
                </a:solidFill>
                <a:latin typeface="Barlow Semi Condensed"/>
                <a:ea typeface="Barlow Semi Condensed"/>
                <a:cs typeface="Barlow Semi Condensed"/>
                <a:sym typeface="Barlow Semi Condensed"/>
              </a:defRPr>
            </a:lvl1pPr>
            <a:lvl2pPr marL="1219170" marR="0" lvl="1" indent="-452955" algn="l" rtl="0">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2pPr>
            <a:lvl3pPr marL="1828754" marR="0" lvl="2" indent="-452955" algn="l" rtl="0">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3pPr>
            <a:lvl4pPr marL="2438339" marR="0" lvl="3" indent="-452955" algn="l" rtl="0">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4pPr>
            <a:lvl5pPr marL="3047924" marR="0" lvl="4" indent="-452955" algn="l" rtl="0">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5pPr>
            <a:lvl6pPr marL="3657509" marR="0" lvl="5" indent="-452955" algn="l" rtl="0">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6pPr>
            <a:lvl7pPr marL="4267093" marR="0" lvl="6" indent="-452955" algn="l" rtl="0">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7pPr>
            <a:lvl8pPr marL="4876678" marR="0" lvl="7" indent="-452955" algn="l" rtl="0">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8pPr>
            <a:lvl9pPr marL="5486263" marR="0" lvl="8" indent="-452955" algn="l" rtl="0">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9pPr>
          </a:lstStyle>
          <a:p>
            <a:endParaRPr/>
          </a:p>
        </p:txBody>
      </p:sp>
      <p:sp>
        <p:nvSpPr>
          <p:cNvPr id="90" name="Google Shape;90;p41"/>
          <p:cNvSpPr/>
          <p:nvPr/>
        </p:nvSpPr>
        <p:spPr>
          <a:xfrm>
            <a:off x="8098059" y="5995167"/>
            <a:ext cx="1773200" cy="898800"/>
          </a:xfrm>
          <a:prstGeom prst="rect">
            <a:avLst/>
          </a:prstGeom>
          <a:solidFill>
            <a:srgbClr val="6D9EC3"/>
          </a:solidFill>
          <a:ln>
            <a:noFill/>
          </a:ln>
          <a:effectLst>
            <a:outerShdw blurRad="57150" dist="19050" dir="21540000" algn="bl" rotWithShape="0">
              <a:srgbClr val="000000">
                <a:alpha val="4862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91" name="Google Shape;91;p41"/>
          <p:cNvPicPr preferRelativeResize="0"/>
          <p:nvPr/>
        </p:nvPicPr>
        <p:blipFill rotWithShape="1">
          <a:blip r:embed="rId3">
            <a:alphaModFix/>
          </a:blip>
          <a:srcRect/>
          <a:stretch/>
        </p:blipFill>
        <p:spPr>
          <a:xfrm>
            <a:off x="8309111" y="6155498"/>
            <a:ext cx="1351096" cy="573996"/>
          </a:xfrm>
          <a:prstGeom prst="rect">
            <a:avLst/>
          </a:prstGeom>
          <a:noFill/>
          <a:ln>
            <a:noFill/>
          </a:ln>
        </p:spPr>
      </p:pic>
    </p:spTree>
    <p:extLst>
      <p:ext uri="{BB962C8B-B14F-4D97-AF65-F5344CB8AC3E}">
        <p14:creationId xmlns:p14="http://schemas.microsoft.com/office/powerpoint/2010/main" val="249769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EFT - 1 Column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3AB5-E89D-9678-FA41-57868B172165}"/>
              </a:ext>
            </a:extLst>
          </p:cNvPr>
          <p:cNvSpPr>
            <a:spLocks noGrp="1"/>
          </p:cNvSpPr>
          <p:nvPr>
            <p:ph type="title" hasCustomPrompt="1"/>
          </p:nvPr>
        </p:nvSpPr>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6CE6E3FE-3A3A-41A2-FD60-306B6C01660C}"/>
              </a:ext>
            </a:extLst>
          </p:cNvPr>
          <p:cNvSpPr>
            <a:spLocks noGrp="1"/>
          </p:cNvSpPr>
          <p:nvPr>
            <p:ph type="sldNum" sz="quarter" idx="12"/>
          </p:nvPr>
        </p:nvSpPr>
        <p:spPr>
          <a:xfrm>
            <a:off x="11353800" y="6411016"/>
            <a:ext cx="606602" cy="299742"/>
          </a:xfrm>
          <a:prstGeom prst="rect">
            <a:avLst/>
          </a:prstGeom>
        </p:spPr>
        <p:txBody>
          <a:bodyPr/>
          <a:lstStyle/>
          <a:p>
            <a:fld id="{0C35A5EE-78B9-EE47-B90A-7D4D72E0B89F}" type="slidenum">
              <a:rPr lang="en-US" smtClean="0"/>
              <a:t>‹#›</a:t>
            </a:fld>
            <a:endParaRPr lang="en-US"/>
          </a:p>
        </p:txBody>
      </p:sp>
      <p:sp>
        <p:nvSpPr>
          <p:cNvPr id="5" name="Content Placeholder 4">
            <a:extLst>
              <a:ext uri="{FF2B5EF4-FFF2-40B4-BE49-F238E27FC236}">
                <a16:creationId xmlns:a16="http://schemas.microsoft.com/office/drawing/2014/main" id="{C89D99D7-8076-2153-8596-76EC4683C841}"/>
              </a:ext>
            </a:extLst>
          </p:cNvPr>
          <p:cNvSpPr>
            <a:spLocks noGrp="1"/>
          </p:cNvSpPr>
          <p:nvPr>
            <p:ph sz="quarter" idx="17"/>
          </p:nvPr>
        </p:nvSpPr>
        <p:spPr>
          <a:xfrm>
            <a:off x="439738" y="1712913"/>
            <a:ext cx="11312525" cy="44987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8">
            <a:extLst>
              <a:ext uri="{FF2B5EF4-FFF2-40B4-BE49-F238E27FC236}">
                <a16:creationId xmlns:a16="http://schemas.microsoft.com/office/drawing/2014/main" id="{1B8C0F9B-D1AC-9D23-E5A9-1F13D1B6A87E}"/>
              </a:ext>
            </a:extLst>
          </p:cNvPr>
          <p:cNvSpPr>
            <a:spLocks noGrp="1"/>
          </p:cNvSpPr>
          <p:nvPr>
            <p:ph type="body" sz="quarter" idx="13" hasCustomPrompt="1"/>
          </p:nvPr>
        </p:nvSpPr>
        <p:spPr>
          <a:xfrm>
            <a:off x="439739" y="868880"/>
            <a:ext cx="9771062" cy="355511"/>
          </a:xfrm>
        </p:spPr>
        <p:txBody>
          <a:bodyPr>
            <a:noAutofit/>
          </a:bodyPr>
          <a:lstStyle>
            <a:lvl1pPr marL="0" indent="0">
              <a:buFontTx/>
              <a:buNone/>
              <a:defRPr sz="2000" b="0" i="0">
                <a:solidFill>
                  <a:srgbClr val="546775"/>
                </a:solidFill>
                <a:latin typeface="Montserrat 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Subtitle</a:t>
            </a:r>
          </a:p>
        </p:txBody>
      </p:sp>
    </p:spTree>
    <p:extLst>
      <p:ext uri="{BB962C8B-B14F-4D97-AF65-F5344CB8AC3E}">
        <p14:creationId xmlns:p14="http://schemas.microsoft.com/office/powerpoint/2010/main" val="152374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9B25FA-7F87-3048-9DCB-40A03618C0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54546" y="0"/>
            <a:ext cx="6042788" cy="6858000"/>
          </a:xfrm>
          <a:prstGeom prst="rect">
            <a:avLst/>
          </a:prstGeom>
        </p:spPr>
      </p:pic>
      <p:sp>
        <p:nvSpPr>
          <p:cNvPr id="4" name="Title 3">
            <a:extLst>
              <a:ext uri="{FF2B5EF4-FFF2-40B4-BE49-F238E27FC236}">
                <a16:creationId xmlns:a16="http://schemas.microsoft.com/office/drawing/2014/main" id="{D244ADE1-6D43-3042-86AC-4F2B3916C01C}"/>
              </a:ext>
            </a:extLst>
          </p:cNvPr>
          <p:cNvSpPr>
            <a:spLocks noGrp="1"/>
          </p:cNvSpPr>
          <p:nvPr>
            <p:ph type="title" hasCustomPrompt="1"/>
          </p:nvPr>
        </p:nvSpPr>
        <p:spPr>
          <a:xfrm>
            <a:off x="310896" y="1690541"/>
            <a:ext cx="5464871" cy="1329595"/>
          </a:xfrm>
        </p:spPr>
        <p:txBody>
          <a:bodyPr/>
          <a:lstStyle>
            <a:lvl1pPr>
              <a:defRPr sz="4800" b="0" i="0">
                <a:solidFill>
                  <a:schemeClr val="accent4"/>
                </a:solidFill>
                <a:latin typeface="Calibri" panose="020F0502020204030204" pitchFamily="34" charset="0"/>
                <a:cs typeface="Calibri" panose="020F0502020204030204" pitchFamily="34" charset="0"/>
              </a:defRPr>
            </a:lvl1pPr>
          </a:lstStyle>
          <a:p>
            <a:r>
              <a:rPr lang="en-US"/>
              <a:t>Presentation Title Line 2</a:t>
            </a:r>
          </a:p>
        </p:txBody>
      </p:sp>
      <p:sp>
        <p:nvSpPr>
          <p:cNvPr id="14" name="Text Placeholder 13">
            <a:extLst>
              <a:ext uri="{FF2B5EF4-FFF2-40B4-BE49-F238E27FC236}">
                <a16:creationId xmlns:a16="http://schemas.microsoft.com/office/drawing/2014/main" id="{F373DEFE-F0D5-2A45-9967-2D18653CBC71}"/>
              </a:ext>
            </a:extLst>
          </p:cNvPr>
          <p:cNvSpPr>
            <a:spLocks noGrp="1"/>
          </p:cNvSpPr>
          <p:nvPr>
            <p:ph type="body" sz="quarter" idx="10" hasCustomPrompt="1"/>
          </p:nvPr>
        </p:nvSpPr>
        <p:spPr>
          <a:xfrm>
            <a:off x="310896" y="3940867"/>
            <a:ext cx="4070981" cy="830997"/>
          </a:xfrm>
          <a:noFill/>
        </p:spPr>
        <p:txBody>
          <a:bodyPr wrap="square" lIns="0" tIns="0" rIns="0" bIns="0" rtlCol="0">
            <a:spAutoFit/>
          </a:bodyPr>
          <a:lstStyle>
            <a:lvl1pPr marL="0" indent="0">
              <a:lnSpc>
                <a:spcPct val="100000"/>
              </a:lnSpc>
              <a:spcAft>
                <a:spcPts val="0"/>
              </a:spcAft>
              <a:buNone/>
              <a:defRPr lang="en-US" sz="1800" b="0" i="0" smtClean="0">
                <a:solidFill>
                  <a:schemeClr val="accent1"/>
                </a:solidFill>
                <a:latin typeface="Calibri" panose="020F0502020204030204" pitchFamily="34" charset="0"/>
                <a:cs typeface="Calibri" panose="020F0502020204030204" pitchFamily="34" charset="0"/>
              </a:defRPr>
            </a:lvl1pPr>
            <a:lvl2pPr>
              <a:defRPr lang="en-US" sz="1800" smtClean="0"/>
            </a:lvl2pPr>
            <a:lvl3pPr>
              <a:defRPr lang="en-US" sz="1800" smtClean="0"/>
            </a:lvl3pPr>
            <a:lvl4pPr>
              <a:defRPr lang="en-US" smtClean="0"/>
            </a:lvl4pPr>
            <a:lvl5pPr>
              <a:defRPr lang="en-US"/>
            </a:lvl5pPr>
          </a:lstStyle>
          <a:p>
            <a:pPr marL="114300" lvl="0" indent="-342900">
              <a:spcBef>
                <a:spcPct val="0"/>
              </a:spcBef>
            </a:pPr>
            <a:r>
              <a:rPr lang="en-US"/>
              <a:t>Presenter Name </a:t>
            </a:r>
          </a:p>
          <a:p>
            <a:pPr marL="114300" lvl="0" indent="-342900">
              <a:spcBef>
                <a:spcPct val="0"/>
              </a:spcBef>
            </a:pPr>
            <a:endParaRPr lang="en-US"/>
          </a:p>
          <a:p>
            <a:pPr marL="114300" lvl="0" indent="-342900">
              <a:spcBef>
                <a:spcPct val="0"/>
              </a:spcBef>
            </a:pPr>
            <a:r>
              <a:rPr lang="en-US"/>
              <a:t>Date</a:t>
            </a:r>
          </a:p>
        </p:txBody>
      </p:sp>
      <p:pic>
        <p:nvPicPr>
          <p:cNvPr id="11" name="Picture 10">
            <a:extLst>
              <a:ext uri="{FF2B5EF4-FFF2-40B4-BE49-F238E27FC236}">
                <a16:creationId xmlns:a16="http://schemas.microsoft.com/office/drawing/2014/main" id="{6BC07A85-7361-BB4D-9D1D-02490B0E372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0896" y="5829890"/>
            <a:ext cx="2159643" cy="642751"/>
          </a:xfrm>
          <a:prstGeom prst="rect">
            <a:avLst/>
          </a:prstGeom>
        </p:spPr>
      </p:pic>
      <p:pic>
        <p:nvPicPr>
          <p:cNvPr id="16" name="Picture 15">
            <a:extLst>
              <a:ext uri="{FF2B5EF4-FFF2-40B4-BE49-F238E27FC236}">
                <a16:creationId xmlns:a16="http://schemas.microsoft.com/office/drawing/2014/main" id="{4BD644ED-2E0B-2F4E-B61A-966D282223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7769" y="5795165"/>
            <a:ext cx="1907998" cy="356089"/>
          </a:xfrm>
          <a:prstGeom prst="rect">
            <a:avLst/>
          </a:prstGeom>
        </p:spPr>
      </p:pic>
      <p:cxnSp>
        <p:nvCxnSpPr>
          <p:cNvPr id="6" name="Straight Connector 5">
            <a:extLst>
              <a:ext uri="{FF2B5EF4-FFF2-40B4-BE49-F238E27FC236}">
                <a16:creationId xmlns:a16="http://schemas.microsoft.com/office/drawing/2014/main" id="{639475C3-183B-034C-ABBB-09F8EFCCD724}"/>
              </a:ext>
            </a:extLst>
          </p:cNvPr>
          <p:cNvCxnSpPr>
            <a:cxnSpLocks/>
          </p:cNvCxnSpPr>
          <p:nvPr userDrawn="1"/>
        </p:nvCxnSpPr>
        <p:spPr>
          <a:xfrm>
            <a:off x="310895" y="5560730"/>
            <a:ext cx="546487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60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053DDE-A2D1-1F49-868F-04D82A216B7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
          <a:stretch/>
        </p:blipFill>
        <p:spPr>
          <a:xfrm>
            <a:off x="6140068" y="0"/>
            <a:ext cx="6051932" cy="6858000"/>
          </a:xfrm>
          <a:prstGeom prst="rect">
            <a:avLst/>
          </a:prstGeom>
        </p:spPr>
      </p:pic>
      <p:sp>
        <p:nvSpPr>
          <p:cNvPr id="4" name="Title 3">
            <a:extLst>
              <a:ext uri="{FF2B5EF4-FFF2-40B4-BE49-F238E27FC236}">
                <a16:creationId xmlns:a16="http://schemas.microsoft.com/office/drawing/2014/main" id="{D244ADE1-6D43-3042-86AC-4F2B3916C01C}"/>
              </a:ext>
            </a:extLst>
          </p:cNvPr>
          <p:cNvSpPr>
            <a:spLocks noGrp="1"/>
          </p:cNvSpPr>
          <p:nvPr>
            <p:ph type="title" hasCustomPrompt="1"/>
          </p:nvPr>
        </p:nvSpPr>
        <p:spPr>
          <a:xfrm>
            <a:off x="310896" y="1690541"/>
            <a:ext cx="5464871" cy="1329595"/>
          </a:xfrm>
        </p:spPr>
        <p:txBody>
          <a:bodyPr/>
          <a:lstStyle>
            <a:lvl1pPr>
              <a:defRPr sz="4800" b="0" i="0">
                <a:solidFill>
                  <a:schemeClr val="accent4"/>
                </a:solidFill>
                <a:latin typeface="Calibri" panose="020F0502020204030204" pitchFamily="34" charset="0"/>
                <a:cs typeface="Calibri" panose="020F0502020204030204" pitchFamily="34" charset="0"/>
              </a:defRPr>
            </a:lvl1pPr>
          </a:lstStyle>
          <a:p>
            <a:r>
              <a:rPr lang="en-US"/>
              <a:t>Presentation Title Line 2</a:t>
            </a:r>
          </a:p>
        </p:txBody>
      </p:sp>
      <p:sp>
        <p:nvSpPr>
          <p:cNvPr id="14" name="Text Placeholder 13">
            <a:extLst>
              <a:ext uri="{FF2B5EF4-FFF2-40B4-BE49-F238E27FC236}">
                <a16:creationId xmlns:a16="http://schemas.microsoft.com/office/drawing/2014/main" id="{F373DEFE-F0D5-2A45-9967-2D18653CBC71}"/>
              </a:ext>
            </a:extLst>
          </p:cNvPr>
          <p:cNvSpPr>
            <a:spLocks noGrp="1"/>
          </p:cNvSpPr>
          <p:nvPr>
            <p:ph type="body" sz="quarter" idx="10" hasCustomPrompt="1"/>
          </p:nvPr>
        </p:nvSpPr>
        <p:spPr>
          <a:xfrm>
            <a:off x="310896" y="3940867"/>
            <a:ext cx="4070981" cy="830997"/>
          </a:xfrm>
          <a:noFill/>
        </p:spPr>
        <p:txBody>
          <a:bodyPr wrap="square" lIns="0" tIns="0" rIns="0" bIns="0" rtlCol="0">
            <a:spAutoFit/>
          </a:bodyPr>
          <a:lstStyle>
            <a:lvl1pPr marL="0" indent="0">
              <a:lnSpc>
                <a:spcPct val="100000"/>
              </a:lnSpc>
              <a:spcAft>
                <a:spcPts val="0"/>
              </a:spcAft>
              <a:buNone/>
              <a:defRPr lang="en-US" sz="1800" b="0" i="0" smtClean="0">
                <a:solidFill>
                  <a:schemeClr val="accent1"/>
                </a:solidFill>
                <a:latin typeface="Calibri" panose="020F0502020204030204" pitchFamily="34" charset="0"/>
                <a:cs typeface="Calibri" panose="020F0502020204030204" pitchFamily="34" charset="0"/>
              </a:defRPr>
            </a:lvl1pPr>
            <a:lvl2pPr>
              <a:defRPr lang="en-US" sz="1800" smtClean="0"/>
            </a:lvl2pPr>
            <a:lvl3pPr>
              <a:defRPr lang="en-US" sz="1800" smtClean="0"/>
            </a:lvl3pPr>
            <a:lvl4pPr>
              <a:defRPr lang="en-US" smtClean="0"/>
            </a:lvl4pPr>
            <a:lvl5pPr>
              <a:defRPr lang="en-US"/>
            </a:lvl5pPr>
          </a:lstStyle>
          <a:p>
            <a:pPr marL="114300" lvl="0" indent="-342900">
              <a:spcBef>
                <a:spcPct val="0"/>
              </a:spcBef>
            </a:pPr>
            <a:r>
              <a:rPr lang="en-US"/>
              <a:t>Presenter Name </a:t>
            </a:r>
          </a:p>
          <a:p>
            <a:pPr marL="114300" lvl="0" indent="-342900">
              <a:spcBef>
                <a:spcPct val="0"/>
              </a:spcBef>
            </a:pPr>
            <a:endParaRPr lang="en-US"/>
          </a:p>
          <a:p>
            <a:pPr marL="114300" lvl="0" indent="-342900">
              <a:spcBef>
                <a:spcPct val="0"/>
              </a:spcBef>
            </a:pPr>
            <a:r>
              <a:rPr lang="en-US"/>
              <a:t>Date</a:t>
            </a:r>
          </a:p>
        </p:txBody>
      </p:sp>
      <p:pic>
        <p:nvPicPr>
          <p:cNvPr id="11" name="Picture 10">
            <a:extLst>
              <a:ext uri="{FF2B5EF4-FFF2-40B4-BE49-F238E27FC236}">
                <a16:creationId xmlns:a16="http://schemas.microsoft.com/office/drawing/2014/main" id="{6BC07A85-7361-BB4D-9D1D-02490B0E372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0896" y="5829890"/>
            <a:ext cx="2159643" cy="642751"/>
          </a:xfrm>
          <a:prstGeom prst="rect">
            <a:avLst/>
          </a:prstGeom>
        </p:spPr>
      </p:pic>
      <p:pic>
        <p:nvPicPr>
          <p:cNvPr id="16" name="Picture 15">
            <a:extLst>
              <a:ext uri="{FF2B5EF4-FFF2-40B4-BE49-F238E27FC236}">
                <a16:creationId xmlns:a16="http://schemas.microsoft.com/office/drawing/2014/main" id="{4BD644ED-2E0B-2F4E-B61A-966D282223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7769" y="5795165"/>
            <a:ext cx="1907998" cy="356089"/>
          </a:xfrm>
          <a:prstGeom prst="rect">
            <a:avLst/>
          </a:prstGeom>
        </p:spPr>
      </p:pic>
      <p:cxnSp>
        <p:nvCxnSpPr>
          <p:cNvPr id="6" name="Straight Connector 5">
            <a:extLst>
              <a:ext uri="{FF2B5EF4-FFF2-40B4-BE49-F238E27FC236}">
                <a16:creationId xmlns:a16="http://schemas.microsoft.com/office/drawing/2014/main" id="{639475C3-183B-034C-ABBB-09F8EFCCD724}"/>
              </a:ext>
            </a:extLst>
          </p:cNvPr>
          <p:cNvCxnSpPr>
            <a:cxnSpLocks/>
          </p:cNvCxnSpPr>
          <p:nvPr userDrawn="1"/>
        </p:nvCxnSpPr>
        <p:spPr>
          <a:xfrm>
            <a:off x="310895" y="5560730"/>
            <a:ext cx="546487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72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A0318-EA94-0A49-9848-D2BB08B463BA}"/>
              </a:ext>
            </a:extLst>
          </p:cNvPr>
          <p:cNvSpPr>
            <a:spLocks noGrp="1"/>
          </p:cNvSpPr>
          <p:nvPr>
            <p:ph type="title" hasCustomPrompt="1"/>
          </p:nvPr>
        </p:nvSpPr>
        <p:spPr>
          <a:xfrm>
            <a:off x="0" y="2960807"/>
            <a:ext cx="12188952" cy="664797"/>
          </a:xfrm>
        </p:spPr>
        <p:txBody>
          <a:bodyPr anchor="ctr"/>
          <a:lstStyle>
            <a:lvl1pPr algn="ctr">
              <a:defRPr sz="4800" b="0" i="0">
                <a:solidFill>
                  <a:schemeClr val="accent1"/>
                </a:solidFill>
                <a:latin typeface="Calibri" panose="020F0502020204030204" pitchFamily="34" charset="0"/>
                <a:cs typeface="Calibri" panose="020F0502020204030204" pitchFamily="34" charset="0"/>
              </a:defRPr>
            </a:lvl1pPr>
          </a:lstStyle>
          <a:p>
            <a:r>
              <a:rPr lang="en-US"/>
              <a:t>Click to Edit Section Title</a:t>
            </a:r>
          </a:p>
        </p:txBody>
      </p:sp>
      <p:pic>
        <p:nvPicPr>
          <p:cNvPr id="9" name="Picture 8">
            <a:extLst>
              <a:ext uri="{FF2B5EF4-FFF2-40B4-BE49-F238E27FC236}">
                <a16:creationId xmlns:a16="http://schemas.microsoft.com/office/drawing/2014/main" id="{7FE148C7-60E8-BC40-8D72-AE8922A8CFD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8096" cy="6863145"/>
          </a:xfrm>
          <a:prstGeom prst="rect">
            <a:avLst/>
          </a:prstGeom>
          <a:ln>
            <a:noFill/>
          </a:ln>
        </p:spPr>
      </p:pic>
    </p:spTree>
    <p:extLst>
      <p:ext uri="{BB962C8B-B14F-4D97-AF65-F5344CB8AC3E}">
        <p14:creationId xmlns:p14="http://schemas.microsoft.com/office/powerpoint/2010/main" val="273447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D535C5-2248-2145-849A-5AA960C125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048" y="-1"/>
            <a:ext cx="12198096" cy="6863144"/>
          </a:xfrm>
          <a:prstGeom prst="rect">
            <a:avLst/>
          </a:prstGeom>
        </p:spPr>
      </p:pic>
      <p:sp>
        <p:nvSpPr>
          <p:cNvPr id="3" name="Title 2">
            <a:extLst>
              <a:ext uri="{FF2B5EF4-FFF2-40B4-BE49-F238E27FC236}">
                <a16:creationId xmlns:a16="http://schemas.microsoft.com/office/drawing/2014/main" id="{4BEA0318-EA94-0A49-9848-D2BB08B463BA}"/>
              </a:ext>
            </a:extLst>
          </p:cNvPr>
          <p:cNvSpPr>
            <a:spLocks noGrp="1"/>
          </p:cNvSpPr>
          <p:nvPr>
            <p:ph type="title" hasCustomPrompt="1"/>
          </p:nvPr>
        </p:nvSpPr>
        <p:spPr>
          <a:xfrm>
            <a:off x="0" y="2960807"/>
            <a:ext cx="12188952" cy="664797"/>
          </a:xfrm>
        </p:spPr>
        <p:txBody>
          <a:bodyPr anchor="ctr"/>
          <a:lstStyle>
            <a:lvl1pPr algn="ctr">
              <a:defRPr sz="4800" b="0" i="0">
                <a:solidFill>
                  <a:schemeClr val="accent1"/>
                </a:solidFill>
                <a:latin typeface="Calibri" panose="020F0502020204030204" pitchFamily="34" charset="0"/>
                <a:cs typeface="Calibri" panose="020F0502020204030204" pitchFamily="34" charset="0"/>
              </a:defRPr>
            </a:lvl1pPr>
          </a:lstStyle>
          <a:p>
            <a:r>
              <a:rPr lang="en-US"/>
              <a:t>Click to Edit Section Title</a:t>
            </a:r>
          </a:p>
        </p:txBody>
      </p:sp>
    </p:spTree>
    <p:extLst>
      <p:ext uri="{BB962C8B-B14F-4D97-AF65-F5344CB8AC3E}">
        <p14:creationId xmlns:p14="http://schemas.microsoft.com/office/powerpoint/2010/main" val="224360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14D6A3-549B-EE4B-881F-F83F4D4C171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048" y="0"/>
            <a:ext cx="12198096" cy="6863145"/>
          </a:xfrm>
          <a:prstGeom prst="rect">
            <a:avLst/>
          </a:prstGeom>
        </p:spPr>
      </p:pic>
      <p:sp>
        <p:nvSpPr>
          <p:cNvPr id="3" name="Title 2">
            <a:extLst>
              <a:ext uri="{FF2B5EF4-FFF2-40B4-BE49-F238E27FC236}">
                <a16:creationId xmlns:a16="http://schemas.microsoft.com/office/drawing/2014/main" id="{4BEA0318-EA94-0A49-9848-D2BB08B463BA}"/>
              </a:ext>
            </a:extLst>
          </p:cNvPr>
          <p:cNvSpPr>
            <a:spLocks noGrp="1"/>
          </p:cNvSpPr>
          <p:nvPr>
            <p:ph type="title" hasCustomPrompt="1"/>
          </p:nvPr>
        </p:nvSpPr>
        <p:spPr>
          <a:xfrm>
            <a:off x="0" y="2960807"/>
            <a:ext cx="12188952" cy="664797"/>
          </a:xfrm>
        </p:spPr>
        <p:txBody>
          <a:bodyPr anchor="ctr"/>
          <a:lstStyle>
            <a:lvl1pPr algn="ctr">
              <a:defRPr sz="4800" b="0" i="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Tree>
    <p:extLst>
      <p:ext uri="{BB962C8B-B14F-4D97-AF65-F5344CB8AC3E}">
        <p14:creationId xmlns:p14="http://schemas.microsoft.com/office/powerpoint/2010/main" val="191028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CDE953A-9973-B848-A4CF-24BF33078CE4}"/>
              </a:ext>
            </a:extLst>
          </p:cNvPr>
          <p:cNvSpPr>
            <a:spLocks noGrp="1"/>
          </p:cNvSpPr>
          <p:nvPr>
            <p:ph type="title" hasCustomPrompt="1"/>
          </p:nvPr>
        </p:nvSpPr>
        <p:spPr>
          <a:xfrm>
            <a:off x="310896" y="375440"/>
            <a:ext cx="11576304" cy="498598"/>
          </a:xfrm>
          <a:noFill/>
        </p:spPr>
        <p:txBody>
          <a:bodyPr wrap="square" lIns="0" tIns="0" rIns="0" bIns="0" rtlCol="0">
            <a:spAutoFit/>
          </a:bodyPr>
          <a:lstStyle>
            <a:lvl1pPr>
              <a:defRPr lang="en-US" sz="3600">
                <a:solidFill>
                  <a:schemeClr val="accent2"/>
                </a:solidFill>
                <a:latin typeface="Source Sans Pro" panose="020B0503030403020204" pitchFamily="34" charset="0"/>
                <a:ea typeface="Source Sans Pro" panose="020B0503030403020204" pitchFamily="34" charset="0"/>
                <a:cs typeface="Calibri Light" panose="020F0302020204030204" pitchFamily="34" charset="0"/>
              </a:defRPr>
            </a:lvl1pPr>
          </a:lstStyle>
          <a:p>
            <a:pPr marL="0" lvl="0" defTabSz="457200"/>
            <a:r>
              <a:rPr lang="en-US"/>
              <a:t>Click to Edit Title</a:t>
            </a:r>
          </a:p>
        </p:txBody>
      </p:sp>
      <p:sp>
        <p:nvSpPr>
          <p:cNvPr id="14" name="Text Placeholder 13">
            <a:extLst>
              <a:ext uri="{FF2B5EF4-FFF2-40B4-BE49-F238E27FC236}">
                <a16:creationId xmlns:a16="http://schemas.microsoft.com/office/drawing/2014/main" id="{84645E96-FFC6-894D-8BF1-06916DD34B6D}"/>
              </a:ext>
            </a:extLst>
          </p:cNvPr>
          <p:cNvSpPr>
            <a:spLocks noGrp="1"/>
          </p:cNvSpPr>
          <p:nvPr>
            <p:ph type="body" sz="quarter" idx="10"/>
          </p:nvPr>
        </p:nvSpPr>
        <p:spPr>
          <a:xfrm>
            <a:off x="311150" y="1524000"/>
            <a:ext cx="11576050" cy="4572000"/>
          </a:xfrm>
        </p:spPr>
        <p:txBody>
          <a:bodyPr lIns="0" tIns="0" rIns="0" bIns="0"/>
          <a:lstStyle>
            <a:lvl1pPr marL="0" indent="0">
              <a:buNone/>
              <a:defRPr sz="2400" b="0">
                <a:latin typeface="Source Serif Pro" panose="02040603050405020204" pitchFamily="18" charset="0"/>
                <a:ea typeface="Source Serif Pro" panose="02040603050405020204" pitchFamily="18" charset="0"/>
              </a:defRPr>
            </a:lvl1pPr>
            <a:lvl2pPr marL="350838" indent="-342900">
              <a:buFont typeface="Arial" panose="020B0604020202020204" pitchFamily="34" charset="0"/>
              <a:buChar char="•"/>
              <a:tabLst/>
              <a:defRPr sz="2400">
                <a:latin typeface="Source Serif Pro" panose="02040603050405020204" pitchFamily="18" charset="0"/>
                <a:ea typeface="Source Serif Pro" panose="02040603050405020204" pitchFamily="18" charset="0"/>
              </a:defRPr>
            </a:lvl2pPr>
            <a:lvl3pPr>
              <a:defRPr sz="1800">
                <a:latin typeface="Source Serif Pro" panose="02040603050405020204" pitchFamily="18" charset="0"/>
                <a:ea typeface="Source Serif Pro" panose="02040603050405020204" pitchFamily="18" charset="0"/>
              </a:defRPr>
            </a:lvl3pPr>
            <a:lvl4pPr>
              <a:defRPr sz="1400">
                <a:latin typeface="Source Serif Pro" panose="02040603050405020204" pitchFamily="18" charset="0"/>
                <a:ea typeface="Source Serif Pro" panose="02040603050405020204" pitchFamily="18" charset="0"/>
              </a:defRPr>
            </a:lvl4pPr>
            <a:lvl5pPr>
              <a:defRPr sz="1200">
                <a:latin typeface="Source Serif Pro" panose="02040603050405020204" pitchFamily="18" charset="0"/>
                <a:ea typeface="Source Serif Pro" panose="02040603050405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3">
            <a:extLst>
              <a:ext uri="{FF2B5EF4-FFF2-40B4-BE49-F238E27FC236}">
                <a16:creationId xmlns:a16="http://schemas.microsoft.com/office/drawing/2014/main" id="{E61411D7-FA6E-CB47-93C7-3541F1AA7BC3}"/>
              </a:ext>
            </a:extLst>
          </p:cNvPr>
          <p:cNvSpPr>
            <a:spLocks noGrp="1"/>
          </p:cNvSpPr>
          <p:nvPr>
            <p:ph type="sldNum" sz="quarter" idx="4"/>
          </p:nvPr>
        </p:nvSpPr>
        <p:spPr>
          <a:xfrm>
            <a:off x="10954931" y="9673187"/>
            <a:ext cx="274320" cy="48158"/>
          </a:xfrm>
          <a:prstGeom prst="rect">
            <a:avLst/>
          </a:prstGeom>
        </p:spPr>
        <p:txBody>
          <a:bodyPr lIns="0" tIns="0" rIns="0" bIns="0" anchor="ctr"/>
          <a:lstStyle>
            <a:lvl1pPr algn="r">
              <a:defRPr sz="1000">
                <a:solidFill>
                  <a:schemeClr val="accent2"/>
                </a:solidFill>
              </a:defRPr>
            </a:lvl1pPr>
          </a:lstStyle>
          <a:p>
            <a:fld id="{7D46DA70-D3CF-1C4C-A070-567CB5E68491}" type="slidenum">
              <a:rPr lang="en-US" smtClean="0"/>
              <a:pPr/>
              <a:t>‹#›</a:t>
            </a:fld>
            <a:endParaRPr lang="en-US"/>
          </a:p>
        </p:txBody>
      </p:sp>
      <p:pic>
        <p:nvPicPr>
          <p:cNvPr id="18" name="Picture 17">
            <a:extLst>
              <a:ext uri="{FF2B5EF4-FFF2-40B4-BE49-F238E27FC236}">
                <a16:creationId xmlns:a16="http://schemas.microsoft.com/office/drawing/2014/main" id="{C74E158B-C248-C945-8B2A-80CD8A33F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0896" y="6460492"/>
            <a:ext cx="1828800" cy="199417"/>
          </a:xfrm>
          <a:prstGeom prst="rect">
            <a:avLst/>
          </a:prstGeom>
        </p:spPr>
      </p:pic>
      <p:cxnSp>
        <p:nvCxnSpPr>
          <p:cNvPr id="19" name="Straight Connector 18">
            <a:extLst>
              <a:ext uri="{FF2B5EF4-FFF2-40B4-BE49-F238E27FC236}">
                <a16:creationId xmlns:a16="http://schemas.microsoft.com/office/drawing/2014/main" id="{0D13047F-F94E-4B44-8808-140BEFE0934B}"/>
              </a:ext>
            </a:extLst>
          </p:cNvPr>
          <p:cNvCxnSpPr>
            <a:cxnSpLocks/>
          </p:cNvCxnSpPr>
          <p:nvPr userDrawn="1"/>
        </p:nvCxnSpPr>
        <p:spPr>
          <a:xfrm>
            <a:off x="310896" y="6300216"/>
            <a:ext cx="115702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144169"/>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192" userDrawn="1">
          <p15:clr>
            <a:srgbClr val="FBAE40"/>
          </p15:clr>
        </p15:guide>
        <p15:guide id="3" pos="7488" userDrawn="1">
          <p15:clr>
            <a:srgbClr val="FBAE40"/>
          </p15:clr>
        </p15:guide>
        <p15:guide id="4" orient="horz"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Layout With 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CDE953A-9973-B848-A4CF-24BF33078CE4}"/>
              </a:ext>
            </a:extLst>
          </p:cNvPr>
          <p:cNvSpPr>
            <a:spLocks noGrp="1"/>
          </p:cNvSpPr>
          <p:nvPr>
            <p:ph type="title" hasCustomPrompt="1"/>
          </p:nvPr>
        </p:nvSpPr>
        <p:spPr>
          <a:xfrm>
            <a:off x="310896" y="375440"/>
            <a:ext cx="11576304" cy="498598"/>
          </a:xfrm>
          <a:noFill/>
        </p:spPr>
        <p:txBody>
          <a:bodyPr wrap="square" lIns="0" tIns="0" rIns="0" bIns="0" rtlCol="0">
            <a:spAutoFit/>
          </a:bodyPr>
          <a:lstStyle>
            <a:lvl1pPr>
              <a:defRPr lang="en-US" sz="3600">
                <a:solidFill>
                  <a:schemeClr val="accent2"/>
                </a:solidFill>
                <a:latin typeface="Source Sans Pro" panose="020B0503030403020204" pitchFamily="34" charset="0"/>
                <a:ea typeface="Source Sans Pro" panose="020B0503030403020204" pitchFamily="34" charset="0"/>
                <a:cs typeface="Calibri Light" panose="020F0302020204030204" pitchFamily="34" charset="0"/>
              </a:defRPr>
            </a:lvl1pPr>
          </a:lstStyle>
          <a:p>
            <a:pPr marL="0" lvl="0" defTabSz="457200"/>
            <a:r>
              <a:rPr lang="en-US"/>
              <a:t>Click to Edit Title</a:t>
            </a:r>
          </a:p>
        </p:txBody>
      </p:sp>
      <p:pic>
        <p:nvPicPr>
          <p:cNvPr id="18" name="Picture 17">
            <a:extLst>
              <a:ext uri="{FF2B5EF4-FFF2-40B4-BE49-F238E27FC236}">
                <a16:creationId xmlns:a16="http://schemas.microsoft.com/office/drawing/2014/main" id="{C74E158B-C248-C945-8B2A-80CD8A33F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0896" y="6460492"/>
            <a:ext cx="1828800" cy="199417"/>
          </a:xfrm>
          <a:prstGeom prst="rect">
            <a:avLst/>
          </a:prstGeom>
        </p:spPr>
      </p:pic>
      <p:cxnSp>
        <p:nvCxnSpPr>
          <p:cNvPr id="19" name="Straight Connector 18">
            <a:extLst>
              <a:ext uri="{FF2B5EF4-FFF2-40B4-BE49-F238E27FC236}">
                <a16:creationId xmlns:a16="http://schemas.microsoft.com/office/drawing/2014/main" id="{0D13047F-F94E-4B44-8808-140BEFE0934B}"/>
              </a:ext>
            </a:extLst>
          </p:cNvPr>
          <p:cNvCxnSpPr>
            <a:cxnSpLocks/>
          </p:cNvCxnSpPr>
          <p:nvPr userDrawn="1"/>
        </p:nvCxnSpPr>
        <p:spPr>
          <a:xfrm>
            <a:off x="310896" y="6300216"/>
            <a:ext cx="115702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0F289B2D-E42A-3141-BEF6-F2A2D874DC58}"/>
              </a:ext>
            </a:extLst>
          </p:cNvPr>
          <p:cNvSpPr>
            <a:spLocks noGrp="1"/>
          </p:cNvSpPr>
          <p:nvPr>
            <p:ph type="tbl" sz="quarter" idx="10"/>
          </p:nvPr>
        </p:nvSpPr>
        <p:spPr>
          <a:xfrm>
            <a:off x="311150" y="1524000"/>
            <a:ext cx="11569700" cy="4572000"/>
          </a:xfrm>
        </p:spPr>
        <p:txBody>
          <a:bodyPr/>
          <a:lstStyle>
            <a:lvl1pPr>
              <a:defRPr>
                <a:latin typeface="Source Serif Pro" panose="02040603050405020204" pitchFamily="18" charset="0"/>
                <a:ea typeface="Source Serif Pro" panose="02040603050405020204" pitchFamily="18" charset="0"/>
              </a:defRPr>
            </a:lvl1pPr>
          </a:lstStyle>
          <a:p>
            <a:r>
              <a:rPr lang="en-US"/>
              <a:t>Click icon to add table</a:t>
            </a:r>
          </a:p>
        </p:txBody>
      </p:sp>
    </p:spTree>
    <p:extLst>
      <p:ext uri="{BB962C8B-B14F-4D97-AF65-F5344CB8AC3E}">
        <p14:creationId xmlns:p14="http://schemas.microsoft.com/office/powerpoint/2010/main" val="243351441"/>
      </p:ext>
    </p:extLst>
  </p:cSld>
  <p:clrMapOvr>
    <a:masterClrMapping/>
  </p:clrMapOvr>
  <p:extLst>
    <p:ext uri="{DCECCB84-F9BA-43D5-87BE-67443E8EF086}">
      <p15:sldGuideLst xmlns:p15="http://schemas.microsoft.com/office/powerpoint/2012/main">
        <p15:guide id="1" orient="horz" pos="960">
          <p15:clr>
            <a:srgbClr val="FBAE40"/>
          </p15:clr>
        </p15:guide>
        <p15:guide id="2" pos="192">
          <p15:clr>
            <a:srgbClr val="FBAE40"/>
          </p15:clr>
        </p15:guide>
        <p15:guide id="3" pos="7488">
          <p15:clr>
            <a:srgbClr val="FBAE40"/>
          </p15:clr>
        </p15:guide>
        <p15:guide id="4" orient="horz"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Screen Text (White)">
  <p:cSld name="Full Screen Text (White)">
    <p:bg>
      <p:bgPr>
        <a:solidFill>
          <a:schemeClr val="lt1"/>
        </a:solidFill>
        <a:effectLst/>
      </p:bgPr>
    </p:bg>
    <p:spTree>
      <p:nvGrpSpPr>
        <p:cNvPr id="1" name="Shape 112"/>
        <p:cNvGrpSpPr/>
        <p:nvPr/>
      </p:nvGrpSpPr>
      <p:grpSpPr>
        <a:xfrm>
          <a:off x="0" y="0"/>
          <a:ext cx="0" cy="0"/>
          <a:chOff x="0" y="0"/>
          <a:chExt cx="0" cy="0"/>
        </a:xfrm>
      </p:grpSpPr>
      <p:sp>
        <p:nvSpPr>
          <p:cNvPr id="113" name="Google Shape;113;p44"/>
          <p:cNvSpPr/>
          <p:nvPr/>
        </p:nvSpPr>
        <p:spPr>
          <a:xfrm>
            <a:off x="-133" y="5910133"/>
            <a:ext cx="12192000" cy="948000"/>
          </a:xfrm>
          <a:prstGeom prst="rect">
            <a:avLst/>
          </a:prstGeom>
          <a:solidFill>
            <a:srgbClr val="C20E38"/>
          </a:solidFill>
          <a:ln>
            <a:noFill/>
          </a:ln>
          <a:effectLst>
            <a:outerShdw blurRad="57150" dist="19050" dir="5400000" algn="bl" rotWithShape="0">
              <a:srgbClr val="000000">
                <a:alpha val="4862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 name="Google Shape;114;p44"/>
          <p:cNvSpPr txBox="1">
            <a:spLocks noGrp="1"/>
          </p:cNvSpPr>
          <p:nvPr>
            <p:ph type="title"/>
          </p:nvPr>
        </p:nvSpPr>
        <p:spPr>
          <a:xfrm>
            <a:off x="850267" y="813801"/>
            <a:ext cx="11129200" cy="692497"/>
          </a:xfrm>
          <a:prstGeom prst="rect">
            <a:avLst/>
          </a:prstGeom>
          <a:noFill/>
          <a:ln>
            <a:noFill/>
          </a:ln>
          <a:effectLst>
            <a:outerShdw blurRad="57150" dist="19050" dir="5400000" algn="bl" rotWithShape="0">
              <a:srgbClr val="000000">
                <a:alpha val="49019"/>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C20E38"/>
              </a:buClr>
              <a:buSzPts val="4500"/>
              <a:buFont typeface="Barlow Semi Condensed"/>
              <a:buNone/>
              <a:defRPr sz="6000" b="1" i="0" u="none" strike="noStrike" cap="none">
                <a:solidFill>
                  <a:srgbClr val="C20E38"/>
                </a:solidFill>
                <a:latin typeface="Barlow Semi Condensed"/>
                <a:ea typeface="Barlow Semi Condensed"/>
                <a:cs typeface="Barlow Semi Condensed"/>
                <a:sym typeface="Barlow Semi Condensed"/>
              </a:defRPr>
            </a:lvl1pPr>
            <a:lvl2pPr marR="0" lvl="1"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9pPr>
          </a:lstStyle>
          <a:p>
            <a:endParaRPr/>
          </a:p>
        </p:txBody>
      </p:sp>
      <p:sp>
        <p:nvSpPr>
          <p:cNvPr id="115" name="Google Shape;115;p44"/>
          <p:cNvSpPr txBox="1">
            <a:spLocks noGrp="1"/>
          </p:cNvSpPr>
          <p:nvPr>
            <p:ph type="subTitle" idx="1"/>
          </p:nvPr>
        </p:nvSpPr>
        <p:spPr>
          <a:xfrm>
            <a:off x="850267" y="1513967"/>
            <a:ext cx="5461600" cy="47192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434343"/>
              </a:buClr>
              <a:buSzPts val="2300"/>
              <a:buFont typeface="Barlow Semi Condensed"/>
              <a:buNone/>
              <a:defRPr sz="3067" b="0" i="0" u="none" strike="noStrike" cap="none">
                <a:solidFill>
                  <a:srgbClr val="434343"/>
                </a:solidFill>
                <a:latin typeface="Barlow Semi Condensed"/>
                <a:ea typeface="Barlow Semi Condensed"/>
                <a:cs typeface="Barlow Semi Condensed"/>
                <a:sym typeface="Barlow Semi Condensed"/>
              </a:defRPr>
            </a:lvl1pPr>
            <a:lvl2pPr marR="0" lvl="1"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9pPr>
          </a:lstStyle>
          <a:p>
            <a:endParaRPr/>
          </a:p>
        </p:txBody>
      </p:sp>
      <p:sp>
        <p:nvSpPr>
          <p:cNvPr id="116" name="Google Shape;116;p44"/>
          <p:cNvSpPr txBox="1">
            <a:spLocks noGrp="1"/>
          </p:cNvSpPr>
          <p:nvPr>
            <p:ph type="body" idx="2"/>
          </p:nvPr>
        </p:nvSpPr>
        <p:spPr>
          <a:xfrm>
            <a:off x="850267" y="2195424"/>
            <a:ext cx="10256000" cy="287259"/>
          </a:xfrm>
          <a:prstGeom prst="rect">
            <a:avLst/>
          </a:prstGeom>
          <a:noFill/>
          <a:ln>
            <a:noFill/>
          </a:ln>
        </p:spPr>
        <p:txBody>
          <a:bodyPr spcFirstLastPara="1" wrap="square" lIns="0" tIns="0" rIns="0" bIns="0" anchor="t" anchorCtr="0">
            <a:spAutoFit/>
          </a:bodyPr>
          <a:lstStyle>
            <a:lvl1pPr marL="609585" marR="0" lvl="0" indent="-304792" algn="l" rtl="0">
              <a:lnSpc>
                <a:spcPct val="100000"/>
              </a:lnSpc>
              <a:spcBef>
                <a:spcPts val="0"/>
              </a:spcBef>
              <a:spcAft>
                <a:spcPts val="0"/>
              </a:spcAft>
              <a:buClr>
                <a:srgbClr val="212529"/>
              </a:buClr>
              <a:buSzPts val="1400"/>
              <a:buFont typeface="Arial"/>
              <a:buNone/>
              <a:defRPr sz="1867" b="0" i="0" u="none" strike="noStrike" cap="none">
                <a:solidFill>
                  <a:srgbClr val="212529"/>
                </a:solidFill>
                <a:latin typeface="Barlow Semi Condensed"/>
                <a:ea typeface="Barlow Semi Condensed"/>
                <a:cs typeface="Barlow Semi Condensed"/>
                <a:sym typeface="Barlow Semi Condensed"/>
              </a:defRPr>
            </a:lvl1pPr>
            <a:lvl2pPr marL="1219170" marR="0" lvl="1"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2pPr>
            <a:lvl3pPr marL="1828754" marR="0" lvl="2"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3pPr>
            <a:lvl4pPr marL="2438339" marR="0" lvl="3"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4pPr>
            <a:lvl5pPr marL="3047924" marR="0" lvl="4"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5pPr>
            <a:lvl6pPr marL="3657509" marR="0" lvl="5"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6pPr>
            <a:lvl7pPr marL="4267093" marR="0" lvl="6"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7pPr>
            <a:lvl8pPr marL="4876678" marR="0" lvl="7"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8pPr>
            <a:lvl9pPr marL="5486263" marR="0" lvl="8"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9pPr>
          </a:lstStyle>
          <a:p>
            <a:endParaRPr/>
          </a:p>
        </p:txBody>
      </p:sp>
      <p:pic>
        <p:nvPicPr>
          <p:cNvPr id="117" name="Google Shape;117;p44"/>
          <p:cNvPicPr preferRelativeResize="0"/>
          <p:nvPr/>
        </p:nvPicPr>
        <p:blipFill rotWithShape="1">
          <a:blip r:embed="rId2">
            <a:alphaModFix/>
          </a:blip>
          <a:srcRect/>
          <a:stretch/>
        </p:blipFill>
        <p:spPr>
          <a:xfrm>
            <a:off x="9995968" y="5972297"/>
            <a:ext cx="1773489" cy="823673"/>
          </a:xfrm>
          <a:prstGeom prst="rect">
            <a:avLst/>
          </a:prstGeom>
          <a:noFill/>
          <a:ln>
            <a:noFill/>
          </a:ln>
        </p:spPr>
      </p:pic>
      <p:pic>
        <p:nvPicPr>
          <p:cNvPr id="118" name="Google Shape;118;p44"/>
          <p:cNvPicPr preferRelativeResize="0"/>
          <p:nvPr/>
        </p:nvPicPr>
        <p:blipFill rotWithShape="1">
          <a:blip r:embed="rId3">
            <a:alphaModFix/>
          </a:blip>
          <a:srcRect/>
          <a:stretch/>
        </p:blipFill>
        <p:spPr>
          <a:xfrm>
            <a:off x="410525" y="6064866"/>
            <a:ext cx="1547851" cy="641029"/>
          </a:xfrm>
          <a:prstGeom prst="rect">
            <a:avLst/>
          </a:prstGeom>
          <a:noFill/>
          <a:ln>
            <a:noFill/>
          </a:ln>
        </p:spPr>
      </p:pic>
    </p:spTree>
    <p:extLst>
      <p:ext uri="{BB962C8B-B14F-4D97-AF65-F5344CB8AC3E}">
        <p14:creationId xmlns:p14="http://schemas.microsoft.com/office/powerpoint/2010/main" val="376210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0896" y="374178"/>
            <a:ext cx="11570208" cy="997196"/>
          </a:xfrm>
          <a:prstGeom prst="rect">
            <a:avLst/>
          </a:prstGeom>
          <a:noFill/>
        </p:spPr>
        <p:txBody>
          <a:bodyPr wrap="square" lIns="0" tIns="0" rIns="0" bIns="0" rtlCol="0">
            <a:spAutoFit/>
          </a:bodyPr>
          <a:lstStyle/>
          <a:p>
            <a:pPr marL="0" lvl="0" defTabSz="457200"/>
            <a:r>
              <a:rPr lang="en-US"/>
              <a:t>Click to Edit Master Title Line 1</a:t>
            </a:r>
            <a:br>
              <a:rPr lang="en-US"/>
            </a:br>
            <a:r>
              <a:rPr lang="en-US"/>
              <a:t>Line 2</a:t>
            </a:r>
          </a:p>
        </p:txBody>
      </p:sp>
      <p:sp>
        <p:nvSpPr>
          <p:cNvPr id="3" name="Text Placeholder 2"/>
          <p:cNvSpPr>
            <a:spLocks noGrp="1"/>
          </p:cNvSpPr>
          <p:nvPr>
            <p:ph type="body" idx="1"/>
          </p:nvPr>
        </p:nvSpPr>
        <p:spPr>
          <a:xfrm>
            <a:off x="310896" y="1522596"/>
            <a:ext cx="11570208" cy="4543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551692"/>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07" r:id="rId3"/>
    <p:sldLayoutId id="2147483701" r:id="rId4"/>
    <p:sldLayoutId id="2147483703" r:id="rId5"/>
    <p:sldLayoutId id="2147483706" r:id="rId6"/>
    <p:sldLayoutId id="2147483699" r:id="rId7"/>
    <p:sldLayoutId id="2147483710" r:id="rId8"/>
    <p:sldLayoutId id="2147483712" r:id="rId9"/>
    <p:sldLayoutId id="2147483713" r:id="rId10"/>
    <p:sldLayoutId id="2147483714" r:id="rId11"/>
  </p:sldLayoutIdLst>
  <p:hf hdr="0" dt="0"/>
  <p:txStyles>
    <p:titleStyle>
      <a:lvl1pPr algn="l" defTabSz="914400" rtl="0" eaLnBrk="1" latinLnBrk="0" hangingPunct="1">
        <a:lnSpc>
          <a:spcPct val="90000"/>
        </a:lnSpc>
        <a:spcBef>
          <a:spcPct val="0"/>
        </a:spcBef>
        <a:buNone/>
        <a:defRPr lang="en-US" sz="3600" kern="1200" dirty="0">
          <a:solidFill>
            <a:schemeClr val="accent2"/>
          </a:solidFill>
          <a:latin typeface="Source Sans Pro" panose="020B0503030403020204" pitchFamily="34" charset="0"/>
          <a:ea typeface="Source Sans Pro" panose="020B050303040302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erif Pro" panose="02040603050405020204" pitchFamily="18" charset="0"/>
          <a:ea typeface="Source Serif Pro" panose="0204060305040502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erif Pro" panose="02040603050405020204" pitchFamily="18" charset="0"/>
          <a:ea typeface="Source Serif Pro" panose="020406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c.gov/rules-regulations/staff-guidance/compliance-disclosure-interpretations/divisionscorpfinguidanceregs-kinterphtm" TargetMode="External"/><Relationship Id="rId7"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irs.gov/pub/irs-drop/rp-03-68.pdf"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7.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9.sv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joe.skrodzki@blackline.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mailto:terry@infiniteequity.com" TargetMode="External"/><Relationship Id="rId5" Type="http://schemas.openxmlformats.org/officeDocument/2006/relationships/hyperlink" Target="http://wsgr.com/davethomas" TargetMode="External"/><Relationship Id="rId4" Type="http://schemas.openxmlformats.org/officeDocument/2006/relationships/hyperlink" Target="mailto:dthomas@wsgr.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9.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9.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E7B0-2022-8D47-A353-267A52AC0FE7}"/>
              </a:ext>
            </a:extLst>
          </p:cNvPr>
          <p:cNvSpPr>
            <a:spLocks noGrp="1"/>
          </p:cNvSpPr>
          <p:nvPr>
            <p:ph type="title"/>
          </p:nvPr>
        </p:nvSpPr>
        <p:spPr>
          <a:xfrm>
            <a:off x="330327" y="1217657"/>
            <a:ext cx="11570208" cy="2659190"/>
          </a:xfrm>
        </p:spPr>
        <p:txBody>
          <a:bodyPr/>
          <a:lstStyle/>
          <a:p>
            <a:r>
              <a:rPr lang="en-US" sz="3200" b="1" dirty="0">
                <a:latin typeface="Source Sans Pro" panose="020B0503030403020204" pitchFamily="34" charset="0"/>
              </a:rPr>
              <a:t>Tackling PvP Disclosures:</a:t>
            </a:r>
            <a:br>
              <a:rPr lang="en-US" sz="3200" b="1" dirty="0">
                <a:latin typeface="Source Sans Pro" panose="020B0503030403020204" pitchFamily="34" charset="0"/>
              </a:rPr>
            </a:br>
            <a:br>
              <a:rPr lang="en-US" sz="3200" b="1" dirty="0">
                <a:latin typeface="Source Sans Pro" panose="020B0503030403020204" pitchFamily="34" charset="0"/>
              </a:rPr>
            </a:br>
            <a:r>
              <a:rPr lang="en-US" sz="3200" b="1" dirty="0">
                <a:latin typeface="Source Sans Pro" panose="020B0503030403020204" pitchFamily="34" charset="0"/>
              </a:rPr>
              <a:t>Updates for Year 2 Best Practices and New Data Analytics</a:t>
            </a:r>
            <a:br>
              <a:rPr lang="en-US" sz="3200" b="1" dirty="0">
                <a:latin typeface="Source Sans Pro" panose="020B0503030403020204" pitchFamily="34" charset="0"/>
              </a:rPr>
            </a:br>
            <a:r>
              <a:rPr lang="en-US" b="1" dirty="0">
                <a:latin typeface="Source Sans Pro" panose="020B0503030403020204" pitchFamily="34" charset="0"/>
              </a:rPr>
              <a:t> </a:t>
            </a:r>
            <a:br>
              <a:rPr lang="en-US" b="1" dirty="0">
                <a:latin typeface="Source Sans Pro" panose="020B0503030403020204" pitchFamily="34" charset="0"/>
              </a:rPr>
            </a:br>
            <a:endParaRPr lang="en-US" dirty="0">
              <a:latin typeface="Source Sans Pro" panose="020B0503030403020204" pitchFamily="34" charset="0"/>
            </a:endParaRPr>
          </a:p>
        </p:txBody>
      </p:sp>
      <p:sp>
        <p:nvSpPr>
          <p:cNvPr id="3" name="Text Placeholder 2">
            <a:extLst>
              <a:ext uri="{FF2B5EF4-FFF2-40B4-BE49-F238E27FC236}">
                <a16:creationId xmlns:a16="http://schemas.microsoft.com/office/drawing/2014/main" id="{CA6E9887-6A54-4D46-9DAD-759A10323E0A}"/>
              </a:ext>
            </a:extLst>
          </p:cNvPr>
          <p:cNvSpPr>
            <a:spLocks noGrp="1"/>
          </p:cNvSpPr>
          <p:nvPr>
            <p:ph type="body" sz="quarter" idx="10"/>
          </p:nvPr>
        </p:nvSpPr>
        <p:spPr>
          <a:xfrm>
            <a:off x="415671" y="4652443"/>
            <a:ext cx="4798314" cy="553998"/>
          </a:xfrm>
        </p:spPr>
        <p:txBody>
          <a:bodyPr/>
          <a:lstStyle/>
          <a:p>
            <a:r>
              <a:rPr lang="en-US" sz="3600" b="1" dirty="0">
                <a:latin typeface="Source Sans Pro" panose="020B0503030403020204" pitchFamily="34" charset="0"/>
                <a:ea typeface="Source Sans Pro" panose="020B0503030403020204" pitchFamily="34" charset="0"/>
              </a:rPr>
              <a:t>September 5, 2024</a:t>
            </a:r>
          </a:p>
        </p:txBody>
      </p:sp>
      <p:pic>
        <p:nvPicPr>
          <p:cNvPr id="5" name="Picture 4">
            <a:extLst>
              <a:ext uri="{FF2B5EF4-FFF2-40B4-BE49-F238E27FC236}">
                <a16:creationId xmlns:a16="http://schemas.microsoft.com/office/drawing/2014/main" id="{6CAA442E-665C-C0AC-3914-C94A01C3EC1A}"/>
              </a:ext>
            </a:extLst>
          </p:cNvPr>
          <p:cNvPicPr>
            <a:picLocks noChangeAspect="1"/>
          </p:cNvPicPr>
          <p:nvPr/>
        </p:nvPicPr>
        <p:blipFill>
          <a:blip r:embed="rId3"/>
          <a:stretch>
            <a:fillRect/>
          </a:stretch>
        </p:blipFill>
        <p:spPr>
          <a:xfrm>
            <a:off x="0" y="-7870"/>
            <a:ext cx="12192000" cy="6849356"/>
          </a:xfrm>
          <a:prstGeom prst="rect">
            <a:avLst/>
          </a:prstGeom>
        </p:spPr>
      </p:pic>
    </p:spTree>
    <p:extLst>
      <p:ext uri="{BB962C8B-B14F-4D97-AF65-F5344CB8AC3E}">
        <p14:creationId xmlns:p14="http://schemas.microsoft.com/office/powerpoint/2010/main" val="95073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F75B-437D-E6F6-21AB-55A013832F68}"/>
              </a:ext>
            </a:extLst>
          </p:cNvPr>
          <p:cNvSpPr>
            <a:spLocks noGrp="1"/>
          </p:cNvSpPr>
          <p:nvPr>
            <p:ph type="title"/>
          </p:nvPr>
        </p:nvSpPr>
        <p:spPr>
          <a:xfrm>
            <a:off x="439271" y="385649"/>
            <a:ext cx="11116625" cy="498598"/>
          </a:xfrm>
        </p:spPr>
        <p:txBody>
          <a:bodyPr/>
          <a:lstStyle/>
          <a:p>
            <a:r>
              <a:rPr lang="en-US" dirty="0"/>
              <a:t>PvP Disclosures | Graphical Relationship Example</a:t>
            </a:r>
          </a:p>
        </p:txBody>
      </p:sp>
      <p:sp>
        <p:nvSpPr>
          <p:cNvPr id="3" name="Slide Number Placeholder 2">
            <a:extLst>
              <a:ext uri="{FF2B5EF4-FFF2-40B4-BE49-F238E27FC236}">
                <a16:creationId xmlns:a16="http://schemas.microsoft.com/office/drawing/2014/main" id="{C0FE8E82-4082-DE8E-AFC3-FF7B1C76A84E}"/>
              </a:ext>
            </a:extLst>
          </p:cNvPr>
          <p:cNvSpPr>
            <a:spLocks noGrp="1"/>
          </p:cNvSpPr>
          <p:nvPr>
            <p:ph type="sldNum" sz="quarter" idx="12"/>
          </p:nvPr>
        </p:nvSpPr>
        <p:spPr/>
        <p:txBody>
          <a:bodyPr/>
          <a:lstStyle/>
          <a:p>
            <a:fld id="{0C35A5EE-78B9-EE47-B90A-7D4D72E0B89F}" type="slidenum">
              <a:rPr lang="en-US" smtClean="0"/>
              <a:t>10</a:t>
            </a:fld>
            <a:endParaRPr lang="en-US" dirty="0"/>
          </a:p>
        </p:txBody>
      </p:sp>
      <p:pic>
        <p:nvPicPr>
          <p:cNvPr id="9" name="Picture 8">
            <a:extLst>
              <a:ext uri="{FF2B5EF4-FFF2-40B4-BE49-F238E27FC236}">
                <a16:creationId xmlns:a16="http://schemas.microsoft.com/office/drawing/2014/main" id="{8411A461-0418-9C52-DAAD-D0363967B523}"/>
              </a:ext>
            </a:extLst>
          </p:cNvPr>
          <p:cNvPicPr>
            <a:picLocks noChangeAspect="1"/>
          </p:cNvPicPr>
          <p:nvPr/>
        </p:nvPicPr>
        <p:blipFill>
          <a:blip r:embed="rId2"/>
          <a:stretch>
            <a:fillRect/>
          </a:stretch>
        </p:blipFill>
        <p:spPr>
          <a:xfrm>
            <a:off x="1119507" y="1256033"/>
            <a:ext cx="5699279" cy="3835732"/>
          </a:xfrm>
          <a:prstGeom prst="rect">
            <a:avLst/>
          </a:prstGeom>
        </p:spPr>
      </p:pic>
      <p:pic>
        <p:nvPicPr>
          <p:cNvPr id="11" name="Picture 10">
            <a:extLst>
              <a:ext uri="{FF2B5EF4-FFF2-40B4-BE49-F238E27FC236}">
                <a16:creationId xmlns:a16="http://schemas.microsoft.com/office/drawing/2014/main" id="{7168F1A4-945D-CCCE-9777-8A2791E74A65}"/>
              </a:ext>
            </a:extLst>
          </p:cNvPr>
          <p:cNvPicPr>
            <a:picLocks noChangeAspect="1"/>
          </p:cNvPicPr>
          <p:nvPr/>
        </p:nvPicPr>
        <p:blipFill>
          <a:blip r:embed="rId3"/>
          <a:stretch>
            <a:fillRect/>
          </a:stretch>
        </p:blipFill>
        <p:spPr>
          <a:xfrm>
            <a:off x="6904665" y="2589196"/>
            <a:ext cx="5198364" cy="3569692"/>
          </a:xfrm>
          <a:prstGeom prst="rect">
            <a:avLst/>
          </a:prstGeom>
        </p:spPr>
      </p:pic>
    </p:spTree>
    <p:extLst>
      <p:ext uri="{BB962C8B-B14F-4D97-AF65-F5344CB8AC3E}">
        <p14:creationId xmlns:p14="http://schemas.microsoft.com/office/powerpoint/2010/main" val="332795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Pay Vs. Performance  - </a:t>
            </a:r>
            <a:r>
              <a:rPr lang="en-US" dirty="0">
                <a:solidFill>
                  <a:schemeClr val="accent1"/>
                </a:solidFill>
              </a:rPr>
              <a:t>What’s “New”?</a:t>
            </a: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11</a:t>
            </a:fld>
            <a:endParaRPr lang="en-US" dirty="0"/>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11</a:t>
            </a:fld>
            <a:endParaRPr lang="en-US" dirty="0"/>
          </a:p>
        </p:txBody>
      </p:sp>
      <p:graphicFrame>
        <p:nvGraphicFramePr>
          <p:cNvPr id="3" name="Table 2">
            <a:extLst>
              <a:ext uri="{FF2B5EF4-FFF2-40B4-BE49-F238E27FC236}">
                <a16:creationId xmlns:a16="http://schemas.microsoft.com/office/drawing/2014/main" id="{0E6E0684-3985-D82F-426E-99028F19B28F}"/>
              </a:ext>
            </a:extLst>
          </p:cNvPr>
          <p:cNvGraphicFramePr>
            <a:graphicFrameLocks noGrp="1"/>
          </p:cNvGraphicFramePr>
          <p:nvPr>
            <p:extLst>
              <p:ext uri="{D42A27DB-BD31-4B8C-83A1-F6EECF244321}">
                <p14:modId xmlns:p14="http://schemas.microsoft.com/office/powerpoint/2010/main" val="3331895618"/>
              </p:ext>
            </p:extLst>
          </p:nvPr>
        </p:nvGraphicFramePr>
        <p:xfrm>
          <a:off x="743712" y="1499616"/>
          <a:ext cx="10582656" cy="3584448"/>
        </p:xfrm>
        <a:graphic>
          <a:graphicData uri="http://schemas.openxmlformats.org/drawingml/2006/table">
            <a:tbl>
              <a:tblPr firstRow="1" bandRow="1">
                <a:tableStyleId>{5C22544A-7EE6-4342-B048-85BDC9FD1C3A}</a:tableStyleId>
              </a:tblPr>
              <a:tblGrid>
                <a:gridCol w="5291328">
                  <a:extLst>
                    <a:ext uri="{9D8B030D-6E8A-4147-A177-3AD203B41FA5}">
                      <a16:colId xmlns:a16="http://schemas.microsoft.com/office/drawing/2014/main" val="4119481671"/>
                    </a:ext>
                  </a:extLst>
                </a:gridCol>
                <a:gridCol w="5291328">
                  <a:extLst>
                    <a:ext uri="{9D8B030D-6E8A-4147-A177-3AD203B41FA5}">
                      <a16:colId xmlns:a16="http://schemas.microsoft.com/office/drawing/2014/main" val="1861448678"/>
                    </a:ext>
                  </a:extLst>
                </a:gridCol>
              </a:tblGrid>
              <a:tr h="658368">
                <a:tc>
                  <a:txBody>
                    <a:bodyPr/>
                    <a:lstStyle/>
                    <a:p>
                      <a:endParaRPr lang="en-US" dirty="0"/>
                    </a:p>
                    <a:p>
                      <a:r>
                        <a:rPr lang="en-US" dirty="0"/>
                        <a:t>Updated Guidance</a:t>
                      </a:r>
                    </a:p>
                  </a:txBody>
                  <a:tcPr/>
                </a:tc>
                <a:tc>
                  <a:txBody>
                    <a:bodyPr/>
                    <a:lstStyle/>
                    <a:p>
                      <a:endParaRPr lang="en-US" dirty="0"/>
                    </a:p>
                    <a:p>
                      <a:r>
                        <a:rPr lang="en-US" dirty="0"/>
                        <a:t>Topic</a:t>
                      </a:r>
                    </a:p>
                  </a:txBody>
                  <a:tcPr/>
                </a:tc>
                <a:extLst>
                  <a:ext uri="{0D108BD9-81ED-4DB2-BD59-A6C34878D82A}">
                    <a16:rowId xmlns:a16="http://schemas.microsoft.com/office/drawing/2014/main" val="4004724607"/>
                  </a:ext>
                </a:extLst>
              </a:tr>
              <a:tr h="1117600">
                <a:tc>
                  <a:txBody>
                    <a:bodyPr/>
                    <a:lstStyle/>
                    <a:p>
                      <a:endParaRPr lang="en-US" dirty="0"/>
                    </a:p>
                    <a:p>
                      <a:endParaRPr lang="en-US" dirty="0"/>
                    </a:p>
                  </a:txBody>
                  <a:tcPr/>
                </a:tc>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Retirement Eligibility (128.D.18)</a:t>
                      </a:r>
                    </a:p>
                    <a:p>
                      <a:pPr marL="285750" indent="-285750">
                        <a:buFont typeface="Arial" panose="020B0604020202020204" pitchFamily="34" charset="0"/>
                        <a:buChar char="•"/>
                      </a:pPr>
                      <a:r>
                        <a:rPr lang="en-US" dirty="0"/>
                        <a:t>Option Valuation (128.D.21)</a:t>
                      </a:r>
                    </a:p>
                    <a:p>
                      <a:pPr marL="285750" indent="-285750">
                        <a:buFont typeface="Arial" panose="020B0604020202020204" pitchFamily="34" charset="0"/>
                        <a:buChar char="•"/>
                      </a:pPr>
                      <a:r>
                        <a:rPr lang="en-US" dirty="0"/>
                        <a:t>Reconciliation of SCT to CAP</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992392033"/>
                  </a:ext>
                </a:extLst>
              </a:tr>
              <a:tr h="1332992">
                <a:tc>
                  <a:txBody>
                    <a:bodyPr/>
                    <a:lstStyle/>
                    <a:p>
                      <a:endParaRPr lang="en-US" dirty="0"/>
                    </a:p>
                  </a:txBody>
                  <a:tcPr/>
                </a:tc>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Industry Peer Group (as compared to Broad Index)</a:t>
                      </a:r>
                    </a:p>
                    <a:p>
                      <a:pPr marL="285750" indent="-285750">
                        <a:buFont typeface="Arial" panose="020B0604020202020204" pitchFamily="34" charset="0"/>
                        <a:buChar char="•"/>
                      </a:pPr>
                      <a:r>
                        <a:rPr lang="en-US" dirty="0"/>
                        <a:t>Labeling Consistency</a:t>
                      </a:r>
                    </a:p>
                    <a:p>
                      <a:pPr marL="285750" indent="-285750">
                        <a:buFont typeface="Arial" panose="020B0604020202020204" pitchFamily="34" charset="0"/>
                        <a:buChar char="•"/>
                      </a:pPr>
                      <a:r>
                        <a:rPr lang="en-US" dirty="0"/>
                        <a:t>Descriptive Relationships of CAP to Performance Measures</a:t>
                      </a:r>
                    </a:p>
                  </a:txBody>
                  <a:tcPr/>
                </a:tc>
                <a:extLst>
                  <a:ext uri="{0D108BD9-81ED-4DB2-BD59-A6C34878D82A}">
                    <a16:rowId xmlns:a16="http://schemas.microsoft.com/office/drawing/2014/main" val="2461781670"/>
                  </a:ext>
                </a:extLst>
              </a:tr>
            </a:tbl>
          </a:graphicData>
        </a:graphic>
      </p:graphicFrame>
      <p:grpSp>
        <p:nvGrpSpPr>
          <p:cNvPr id="5" name="Group 4">
            <a:extLst>
              <a:ext uri="{FF2B5EF4-FFF2-40B4-BE49-F238E27FC236}">
                <a16:creationId xmlns:a16="http://schemas.microsoft.com/office/drawing/2014/main" id="{54D06314-D930-434E-734A-A60ABCEA7A53}"/>
              </a:ext>
            </a:extLst>
          </p:cNvPr>
          <p:cNvGrpSpPr/>
          <p:nvPr/>
        </p:nvGrpSpPr>
        <p:grpSpPr>
          <a:xfrm>
            <a:off x="865632" y="2290992"/>
            <a:ext cx="4822571" cy="690265"/>
            <a:chOff x="471134" y="4320260"/>
            <a:chExt cx="5314950" cy="690265"/>
          </a:xfrm>
        </p:grpSpPr>
        <p:sp>
          <p:nvSpPr>
            <p:cNvPr id="8" name="TextBox 7">
              <a:extLst>
                <a:ext uri="{FF2B5EF4-FFF2-40B4-BE49-F238E27FC236}">
                  <a16:creationId xmlns:a16="http://schemas.microsoft.com/office/drawing/2014/main" id="{F0D9980B-6B21-F239-7006-AA5FE89E5805}"/>
                </a:ext>
              </a:extLst>
            </p:cNvPr>
            <p:cNvSpPr txBox="1"/>
            <p:nvPr/>
          </p:nvSpPr>
          <p:spPr>
            <a:xfrm>
              <a:off x="766409" y="4364194"/>
              <a:ext cx="5019675" cy="646331"/>
            </a:xfrm>
            <a:prstGeom prst="rect">
              <a:avLst/>
            </a:prstGeom>
            <a:noFill/>
          </p:spPr>
          <p:txBody>
            <a:bodyPr wrap="square" rtlCol="0">
              <a:spAutoFit/>
            </a:bodyPr>
            <a:lstStyle/>
            <a:p>
              <a:pPr marL="171450" indent="-171450" algn="l"/>
              <a:r>
                <a:rPr lang="en-US" dirty="0">
                  <a:latin typeface="Source Sans Pro" panose="020B0503030403020204" pitchFamily="34" charset="0"/>
                  <a:ea typeface="Source Sans Pro" panose="020B0503030403020204" pitchFamily="34" charset="0"/>
                </a:rPr>
                <a:t>    There have been 30 </a:t>
              </a:r>
              <a:r>
                <a:rPr lang="en-US" dirty="0" err="1">
                  <a:latin typeface="Source Sans Pro" panose="020B0503030403020204" pitchFamily="34" charset="0"/>
                  <a:ea typeface="Source Sans Pro" panose="020B0503030403020204" pitchFamily="34" charset="0"/>
                </a:rPr>
                <a:t>C&amp;DIs</a:t>
              </a:r>
              <a:r>
                <a:rPr lang="en-US" dirty="0">
                  <a:latin typeface="Source Sans Pro" panose="020B0503030403020204" pitchFamily="34" charset="0"/>
                  <a:ea typeface="Source Sans Pro" panose="020B0503030403020204" pitchFamily="34" charset="0"/>
                </a:rPr>
                <a:t> issuing clarifications:  </a:t>
              </a:r>
              <a:r>
                <a:rPr lang="en-US" dirty="0">
                  <a:latin typeface="Source Sans Pro" panose="020B0503030403020204" pitchFamily="34" charset="0"/>
                  <a:ea typeface="Source Sans Pro" panose="020B0503030403020204" pitchFamily="34" charset="0"/>
                  <a:hlinkClick r:id="rId3"/>
                </a:rPr>
                <a:t>Questions 128.D.1 – 128.D.30</a:t>
              </a:r>
              <a:endParaRPr lang="en-US" dirty="0">
                <a:latin typeface="Source Sans Pro" panose="020B0503030403020204" pitchFamily="34" charset="0"/>
                <a:ea typeface="Source Sans Pro" panose="020B0503030403020204" pitchFamily="34" charset="0"/>
              </a:endParaRPr>
            </a:p>
          </p:txBody>
        </p:sp>
        <p:pic>
          <p:nvPicPr>
            <p:cNvPr id="9" name="Graphic 8">
              <a:extLst>
                <a:ext uri="{FF2B5EF4-FFF2-40B4-BE49-F238E27FC236}">
                  <a16:creationId xmlns:a16="http://schemas.microsoft.com/office/drawing/2014/main" id="{BE1A5D54-C59E-0732-DDE5-249FC6678B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134" y="4320260"/>
              <a:ext cx="457200" cy="457200"/>
            </a:xfrm>
            <a:prstGeom prst="rect">
              <a:avLst/>
            </a:prstGeom>
          </p:spPr>
        </p:pic>
      </p:grpSp>
      <p:grpSp>
        <p:nvGrpSpPr>
          <p:cNvPr id="29" name="Group 28">
            <a:extLst>
              <a:ext uri="{FF2B5EF4-FFF2-40B4-BE49-F238E27FC236}">
                <a16:creationId xmlns:a16="http://schemas.microsoft.com/office/drawing/2014/main" id="{09506818-1D47-78D6-C5DB-2C1AD93369E7}"/>
              </a:ext>
            </a:extLst>
          </p:cNvPr>
          <p:cNvGrpSpPr/>
          <p:nvPr/>
        </p:nvGrpSpPr>
        <p:grpSpPr>
          <a:xfrm>
            <a:off x="865632" y="3897125"/>
            <a:ext cx="4822571" cy="719239"/>
            <a:chOff x="461508" y="5078748"/>
            <a:chExt cx="5314949" cy="719239"/>
          </a:xfrm>
        </p:grpSpPr>
        <p:sp>
          <p:nvSpPr>
            <p:cNvPr id="30" name="TextBox 29">
              <a:extLst>
                <a:ext uri="{FF2B5EF4-FFF2-40B4-BE49-F238E27FC236}">
                  <a16:creationId xmlns:a16="http://schemas.microsoft.com/office/drawing/2014/main" id="{CB5CF851-F6C2-D77B-A759-09714298FCB6}"/>
                </a:ext>
              </a:extLst>
            </p:cNvPr>
            <p:cNvSpPr txBox="1"/>
            <p:nvPr/>
          </p:nvSpPr>
          <p:spPr>
            <a:xfrm>
              <a:off x="756782" y="5151656"/>
              <a:ext cx="5019675" cy="646331"/>
            </a:xfrm>
            <a:prstGeom prst="rect">
              <a:avLst/>
            </a:prstGeom>
            <a:noFill/>
          </p:spPr>
          <p:txBody>
            <a:bodyPr wrap="square" rtlCol="0">
              <a:spAutoFit/>
            </a:bodyPr>
            <a:lstStyle/>
            <a:p>
              <a:pPr marL="231775" indent="-231775" algn="l"/>
              <a:r>
                <a:rPr lang="en-US" dirty="0">
                  <a:latin typeface="Source Sans Pro" panose="020B0503030403020204" pitchFamily="34" charset="0"/>
                  <a:ea typeface="Source Sans Pro" panose="020B0503030403020204" pitchFamily="34" charset="0"/>
                </a:rPr>
                <a:t>     There have been 31 Comment Letters from the SEC</a:t>
              </a:r>
            </a:p>
          </p:txBody>
        </p:sp>
        <p:pic>
          <p:nvPicPr>
            <p:cNvPr id="31" name="Graphic 30">
              <a:extLst>
                <a:ext uri="{FF2B5EF4-FFF2-40B4-BE49-F238E27FC236}">
                  <a16:creationId xmlns:a16="http://schemas.microsoft.com/office/drawing/2014/main" id="{8D01DAD1-1A7B-6040-DFE7-19660FB9F5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508" y="5078748"/>
              <a:ext cx="457200" cy="457200"/>
            </a:xfrm>
            <a:prstGeom prst="rect">
              <a:avLst/>
            </a:prstGeom>
          </p:spPr>
        </p:pic>
      </p:grpSp>
    </p:spTree>
    <p:extLst>
      <p:ext uri="{BB962C8B-B14F-4D97-AF65-F5344CB8AC3E}">
        <p14:creationId xmlns:p14="http://schemas.microsoft.com/office/powerpoint/2010/main" val="40020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F75B-437D-E6F6-21AB-55A013832F68}"/>
              </a:ext>
            </a:extLst>
          </p:cNvPr>
          <p:cNvSpPr>
            <a:spLocks noGrp="1"/>
          </p:cNvSpPr>
          <p:nvPr>
            <p:ph type="title"/>
          </p:nvPr>
        </p:nvSpPr>
        <p:spPr>
          <a:xfrm>
            <a:off x="439271" y="385649"/>
            <a:ext cx="11116625" cy="498598"/>
          </a:xfrm>
        </p:spPr>
        <p:txBody>
          <a:bodyPr/>
          <a:lstStyle/>
          <a:p>
            <a:r>
              <a:rPr lang="en-US" dirty="0"/>
              <a:t>C&amp;DI Highlights – 128.D.18 – Retirement Eligibility</a:t>
            </a:r>
          </a:p>
        </p:txBody>
      </p:sp>
      <p:sp>
        <p:nvSpPr>
          <p:cNvPr id="3" name="Slide Number Placeholder 2">
            <a:extLst>
              <a:ext uri="{FF2B5EF4-FFF2-40B4-BE49-F238E27FC236}">
                <a16:creationId xmlns:a16="http://schemas.microsoft.com/office/drawing/2014/main" id="{C0FE8E82-4082-DE8E-AFC3-FF7B1C76A84E}"/>
              </a:ext>
            </a:extLst>
          </p:cNvPr>
          <p:cNvSpPr>
            <a:spLocks noGrp="1"/>
          </p:cNvSpPr>
          <p:nvPr>
            <p:ph type="sldNum" sz="quarter" idx="12"/>
          </p:nvPr>
        </p:nvSpPr>
        <p:spPr/>
        <p:txBody>
          <a:bodyPr/>
          <a:lstStyle/>
          <a:p>
            <a:fld id="{0C35A5EE-78B9-EE47-B90A-7D4D72E0B89F}" type="slidenum">
              <a:rPr lang="en-US" smtClean="0"/>
              <a:t>12</a:t>
            </a:fld>
            <a:endParaRPr lang="en-US"/>
          </a:p>
        </p:txBody>
      </p:sp>
      <p:sp>
        <p:nvSpPr>
          <p:cNvPr id="6" name="TextBox 5">
            <a:extLst>
              <a:ext uri="{FF2B5EF4-FFF2-40B4-BE49-F238E27FC236}">
                <a16:creationId xmlns:a16="http://schemas.microsoft.com/office/drawing/2014/main" id="{16DDDB53-B4F5-0B8A-E2E0-C6D72D75F423}"/>
              </a:ext>
            </a:extLst>
          </p:cNvPr>
          <p:cNvSpPr txBox="1"/>
          <p:nvPr/>
        </p:nvSpPr>
        <p:spPr>
          <a:xfrm>
            <a:off x="439271" y="1152939"/>
            <a:ext cx="11368377" cy="356764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effectLst/>
                <a:uLnTx/>
                <a:uFillTx/>
                <a:ea typeface="Source Sans Pro" panose="020B0503030403020204" pitchFamily="34" charset="0"/>
                <a:cs typeface="+mn-cs"/>
              </a:rPr>
              <a:t>Considerations for Retirement Eligibility:</a:t>
            </a:r>
          </a:p>
          <a:p>
            <a:pPr marL="1085850" lvl="1" indent="-285750" defTabSz="914400">
              <a:lnSpc>
                <a:spcPct val="90000"/>
              </a:lnSpc>
              <a:spcBef>
                <a:spcPts val="500"/>
              </a:spcBef>
              <a:buFont typeface="Source Serif Pro" panose="02040603050405020204" pitchFamily="18" charset="0"/>
              <a:buChar char="−"/>
              <a:defRPr/>
            </a:pPr>
            <a:r>
              <a:rPr kumimoji="0" lang="en-US" sz="1400" b="0" i="0" u="none" strike="noStrike" kern="1200" cap="none" spc="0" normalizeH="0" baseline="0" noProof="0" dirty="0">
                <a:ln>
                  <a:noFill/>
                </a:ln>
                <a:effectLst/>
                <a:uLnTx/>
                <a:uFillTx/>
                <a:ea typeface="Source Sans Pro" panose="020B0503030403020204" pitchFamily="34" charset="0"/>
                <a:cs typeface="+mn-cs"/>
              </a:rPr>
              <a:t>On 9/27, initial C&amp;DI seemed to indicate that if the award holder is Retirement Eligible, and that allows for continued vesting of equity (either in full or pro rata), there is no </a:t>
            </a:r>
            <a:r>
              <a:rPr kumimoji="0" lang="en-US" sz="1400" b="0" i="0" u="sng" strike="noStrike" kern="1200" cap="none" spc="0" normalizeH="0" baseline="0" noProof="0" dirty="0">
                <a:ln>
                  <a:noFill/>
                </a:ln>
                <a:effectLst/>
                <a:uLnTx/>
                <a:uFillTx/>
                <a:ea typeface="Source Sans Pro" panose="020B0503030403020204" pitchFamily="34" charset="0"/>
                <a:cs typeface="+mn-cs"/>
              </a:rPr>
              <a:t>substantive</a:t>
            </a:r>
            <a:r>
              <a:rPr kumimoji="0" lang="en-US" sz="1400" b="0" i="0" u="none" strike="noStrike" kern="1200" cap="none" spc="0" normalizeH="0" baseline="0" noProof="0" dirty="0">
                <a:ln>
                  <a:noFill/>
                </a:ln>
                <a:effectLst/>
                <a:uLnTx/>
                <a:uFillTx/>
                <a:ea typeface="Source Sans Pro" panose="020B0503030403020204" pitchFamily="34" charset="0"/>
                <a:cs typeface="+mn-cs"/>
              </a:rPr>
              <a:t> service condition or risk of forfeiture</a:t>
            </a:r>
          </a:p>
          <a:p>
            <a:pPr marL="1085850" lvl="1" indent="-285750" defTabSz="914400">
              <a:lnSpc>
                <a:spcPct val="90000"/>
              </a:lnSpc>
              <a:spcBef>
                <a:spcPts val="500"/>
              </a:spcBef>
              <a:buFont typeface="Source Serif Pro" panose="02040603050405020204" pitchFamily="18" charset="0"/>
              <a:buChar char="−"/>
              <a:defRPr/>
            </a:pPr>
            <a:r>
              <a:rPr kumimoji="0" lang="en-US" sz="1400" b="0" i="0" u="none" strike="noStrike" kern="1200" cap="none" spc="0" normalizeH="0" baseline="0" noProof="0" dirty="0">
                <a:ln>
                  <a:noFill/>
                </a:ln>
                <a:effectLst/>
                <a:uLnTx/>
                <a:uFillTx/>
                <a:ea typeface="Source Sans Pro" panose="020B0503030403020204" pitchFamily="34" charset="0"/>
                <a:cs typeface="+mn-cs"/>
              </a:rPr>
              <a:t>However, on 11/14, a revised C&amp;DI was released</a:t>
            </a:r>
          </a:p>
          <a:p>
            <a:pPr marL="1543050" marR="0" lvl="2" indent="-285750" algn="l" defTabSz="914400" rtl="0" eaLnBrk="1" fontAlgn="auto" latinLnBrk="0" hangingPunct="1">
              <a:lnSpc>
                <a:spcPct val="90000"/>
              </a:lnSpc>
              <a:spcBef>
                <a:spcPts val="500"/>
              </a:spcBef>
              <a:spcAft>
                <a:spcPts val="0"/>
              </a:spcAft>
              <a:buClrTx/>
              <a:buSzTx/>
              <a:buFont typeface="Source Serif Pro" panose="02040603050405020204" pitchFamily="18" charset="0"/>
              <a:buChar char="−"/>
              <a:tabLst/>
              <a:defRPr/>
            </a:pPr>
            <a:endParaRPr kumimoji="0" lang="en-US" sz="1400" b="0" i="0" u="none" strike="noStrike" kern="1200" cap="none" spc="0" normalizeH="0" baseline="0" noProof="0" dirty="0">
              <a:ln>
                <a:noFill/>
              </a:ln>
              <a:effectLst/>
              <a:uLnTx/>
              <a:uFillTx/>
              <a:ea typeface="Source Sans Pro" panose="020B0503030403020204" pitchFamily="34" charset="0"/>
              <a:cs typeface="+mn-cs"/>
            </a:endParaRPr>
          </a:p>
          <a:p>
            <a:pPr marL="5715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ea typeface="Source Sans Pro" panose="020B0503030403020204" pitchFamily="34" charset="0"/>
                <a:cs typeface="+mn-cs"/>
              </a:rPr>
              <a:t>(Revised) Question 128D.18 | Retirement Eligibility</a:t>
            </a:r>
          </a:p>
          <a:p>
            <a:pPr marL="5715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ea typeface="Source Sans Pro" panose="020B0503030403020204" pitchFamily="34" charset="0"/>
                <a:cs typeface="+mn-cs"/>
              </a:rPr>
              <a:t>Some stock and option awards allow for accelerated vesting if the holder of such awards becomes retirement eligible. If retirement eligibility was the sole vesting condition, would this condition be considered satisfied for purposes of the Item 402(v) of Regulation S-K disclosures and calculation of executive compensation actually paid in the year that the holder becomes retirement eligible?</a:t>
            </a:r>
          </a:p>
          <a:p>
            <a:pPr marL="5715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ea typeface="Source Sans Pro" panose="020B0503030403020204" pitchFamily="34" charset="0"/>
                <a:cs typeface="+mn-cs"/>
              </a:rPr>
              <a:t>Answer:</a:t>
            </a:r>
            <a:r>
              <a:rPr kumimoji="0" lang="en-US" sz="1400" b="0" i="0" u="none" strike="noStrike" kern="1200" cap="none" spc="0" normalizeH="0" baseline="0" noProof="0" dirty="0">
                <a:ln>
                  <a:noFill/>
                </a:ln>
                <a:effectLst/>
                <a:uLnTx/>
                <a:uFillTx/>
                <a:ea typeface="Source Sans Pro" panose="020B0503030403020204" pitchFamily="34" charset="0"/>
                <a:cs typeface="+mn-cs"/>
              </a:rPr>
              <a:t> Yes. However, if retirement eligibility is not the sole vesting condition, other substantive conditions must also be considered in determining when an award has vested. Such conditions would include, but not be limited to, a market condition as described in Question 128D.16 or a condition that results in vesting upon the earlier of the holder’s actual retirement or the satisfaction of the requisite service period.  [November 21,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1"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8" name="Rectangle: Rounded Corners 7">
            <a:extLst>
              <a:ext uri="{FF2B5EF4-FFF2-40B4-BE49-F238E27FC236}">
                <a16:creationId xmlns:a16="http://schemas.microsoft.com/office/drawing/2014/main" id="{48930315-A98D-1170-17D3-A1F80AAF828E}"/>
              </a:ext>
            </a:extLst>
          </p:cNvPr>
          <p:cNvSpPr/>
          <p:nvPr/>
        </p:nvSpPr>
        <p:spPr>
          <a:xfrm>
            <a:off x="1024128" y="4720582"/>
            <a:ext cx="10192512" cy="1605056"/>
          </a:xfrm>
          <a:prstGeom prst="roundRect">
            <a:avLst/>
          </a:prstGeom>
          <a:solidFill>
            <a:srgbClr val="5467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a:r>
              <a:rPr lang="en-US" sz="1600" b="1" i="1" dirty="0">
                <a:solidFill>
                  <a:schemeClr val="bg1"/>
                </a:solidFill>
                <a:effectLst/>
                <a:ea typeface="Source Sans Pro" panose="020B0503030403020204" pitchFamily="34" charset="0"/>
              </a:rPr>
              <a:t>Infinite Equity Commentary: </a:t>
            </a:r>
            <a:r>
              <a:rPr lang="en-US" sz="1600" b="0" i="1" dirty="0">
                <a:solidFill>
                  <a:schemeClr val="bg1"/>
                </a:solidFill>
                <a:effectLst/>
                <a:ea typeface="Source Sans Pro" panose="020B0503030403020204" pitchFamily="34" charset="0"/>
              </a:rPr>
              <a:t> The ambiguous and conflicting language in the original and final </a:t>
            </a:r>
            <a:r>
              <a:rPr lang="en-US" sz="1600" b="0" i="1" dirty="0" err="1">
                <a:solidFill>
                  <a:schemeClr val="bg1"/>
                </a:solidFill>
                <a:effectLst/>
                <a:ea typeface="Source Sans Pro" panose="020B0503030403020204" pitchFamily="34" charset="0"/>
              </a:rPr>
              <a:t>C&amp;DIs</a:t>
            </a:r>
            <a:r>
              <a:rPr lang="en-US" sz="1600" b="0" i="1" dirty="0">
                <a:solidFill>
                  <a:schemeClr val="bg1"/>
                </a:solidFill>
                <a:effectLst/>
                <a:ea typeface="Source Sans Pro" panose="020B0503030403020204" pitchFamily="34" charset="0"/>
              </a:rPr>
              <a:t> has not helped.   We believe that either interpretation is appropriate (either continuing to remeasure until the actual vesting date, or remeasuring until the satisfaction of the requisite service period), as long as disclosed and footnoted appropriately.</a:t>
            </a:r>
          </a:p>
        </p:txBody>
      </p:sp>
    </p:spTree>
    <p:extLst>
      <p:ext uri="{BB962C8B-B14F-4D97-AF65-F5344CB8AC3E}">
        <p14:creationId xmlns:p14="http://schemas.microsoft.com/office/powerpoint/2010/main" val="281333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F75B-437D-E6F6-21AB-55A013832F68}"/>
              </a:ext>
            </a:extLst>
          </p:cNvPr>
          <p:cNvSpPr>
            <a:spLocks noGrp="1"/>
          </p:cNvSpPr>
          <p:nvPr>
            <p:ph type="title"/>
          </p:nvPr>
        </p:nvSpPr>
        <p:spPr>
          <a:xfrm>
            <a:off x="439271" y="385649"/>
            <a:ext cx="11116625" cy="498598"/>
          </a:xfrm>
        </p:spPr>
        <p:txBody>
          <a:bodyPr/>
          <a:lstStyle/>
          <a:p>
            <a:r>
              <a:rPr lang="en-US" dirty="0"/>
              <a:t>C&amp;DI Highlights – 128.D.21 – Stock Option Valuation</a:t>
            </a:r>
          </a:p>
        </p:txBody>
      </p:sp>
      <p:sp>
        <p:nvSpPr>
          <p:cNvPr id="3" name="Slide Number Placeholder 2">
            <a:extLst>
              <a:ext uri="{FF2B5EF4-FFF2-40B4-BE49-F238E27FC236}">
                <a16:creationId xmlns:a16="http://schemas.microsoft.com/office/drawing/2014/main" id="{C0FE8E82-4082-DE8E-AFC3-FF7B1C76A84E}"/>
              </a:ext>
            </a:extLst>
          </p:cNvPr>
          <p:cNvSpPr>
            <a:spLocks noGrp="1"/>
          </p:cNvSpPr>
          <p:nvPr>
            <p:ph type="sldNum" sz="quarter" idx="12"/>
          </p:nvPr>
        </p:nvSpPr>
        <p:spPr/>
        <p:txBody>
          <a:bodyPr/>
          <a:lstStyle/>
          <a:p>
            <a:fld id="{0C35A5EE-78B9-EE47-B90A-7D4D72E0B89F}" type="slidenum">
              <a:rPr lang="en-US" smtClean="0"/>
              <a:t>13</a:t>
            </a:fld>
            <a:endParaRPr lang="en-US"/>
          </a:p>
        </p:txBody>
      </p:sp>
      <p:sp>
        <p:nvSpPr>
          <p:cNvPr id="6" name="TextBox 5">
            <a:extLst>
              <a:ext uri="{FF2B5EF4-FFF2-40B4-BE49-F238E27FC236}">
                <a16:creationId xmlns:a16="http://schemas.microsoft.com/office/drawing/2014/main" id="{16DDDB53-B4F5-0B8A-E2E0-C6D72D75F423}"/>
              </a:ext>
            </a:extLst>
          </p:cNvPr>
          <p:cNvSpPr txBox="1"/>
          <p:nvPr/>
        </p:nvSpPr>
        <p:spPr>
          <a:xfrm>
            <a:off x="439271" y="1152939"/>
            <a:ext cx="10009273" cy="3184462"/>
          </a:xfrm>
          <a:prstGeom prst="rect">
            <a:avLst/>
          </a:prstGeom>
          <a:noFill/>
        </p:spPr>
        <p:txBody>
          <a:bodyPr wrap="square" rtlCol="0">
            <a:spAutoFit/>
          </a:bodyPr>
          <a:lstStyle/>
          <a:p>
            <a:r>
              <a:rPr lang="en-US" b="1" dirty="0">
                <a:ea typeface="Source Sans Pro" panose="020B0503030403020204" pitchFamily="34" charset="0"/>
              </a:rPr>
              <a:t>Considerations for Stock Option Valuation:</a:t>
            </a:r>
          </a:p>
          <a:p>
            <a:pPr marL="1543050" lvl="2" indent="-285750">
              <a:buFont typeface="Source Serif Pro" panose="02040603050405020204" pitchFamily="18" charset="0"/>
              <a:buChar char="−"/>
            </a:pPr>
            <a:endParaRPr lang="en-US" dirty="0">
              <a:ea typeface="Source Sans Pro" panose="020B0503030403020204" pitchFamily="34" charset="0"/>
            </a:endParaRPr>
          </a:p>
          <a:p>
            <a:pPr marL="1543050" lvl="2" indent="-285750">
              <a:buFont typeface="Source Serif Pro" panose="02040603050405020204" pitchFamily="18" charset="0"/>
              <a:buChar char="−"/>
            </a:pPr>
            <a:r>
              <a:rPr lang="en-US" dirty="0">
                <a:ea typeface="Source Sans Pro" panose="020B0503030403020204" pitchFamily="34" charset="0"/>
              </a:rPr>
              <a:t>The valuation must be ASC718 compliant</a:t>
            </a:r>
          </a:p>
          <a:p>
            <a:pPr marL="1543050" lvl="2" indent="-285750">
              <a:buFont typeface="Source Serif Pro" panose="02040603050405020204" pitchFamily="18" charset="0"/>
              <a:buChar char="−"/>
            </a:pPr>
            <a:r>
              <a:rPr lang="en-US" dirty="0">
                <a:ea typeface="Source Sans Pro" panose="020B0503030403020204" pitchFamily="34" charset="0"/>
              </a:rPr>
              <a:t>2 approaches were deemed non-compliant:</a:t>
            </a:r>
          </a:p>
          <a:p>
            <a:pPr marL="2057400" lvl="3" indent="-342900">
              <a:buFont typeface="+mj-lt"/>
              <a:buAutoNum type="arabicPeriod"/>
            </a:pPr>
            <a:r>
              <a:rPr lang="en-US" dirty="0">
                <a:ea typeface="Source Sans Pro" panose="020B0503030403020204" pitchFamily="34" charset="0"/>
              </a:rPr>
              <a:t>Elapsed Time approach – subtract the lapsed time from the initial valuation date to the current valuation date</a:t>
            </a:r>
          </a:p>
          <a:p>
            <a:pPr marL="2057400" lvl="3" indent="-342900">
              <a:buFont typeface="+mj-lt"/>
              <a:buAutoNum type="arabicPeriod"/>
            </a:pPr>
            <a:r>
              <a:rPr lang="en-US" dirty="0">
                <a:ea typeface="Source Sans Pro" panose="020B0503030403020204" pitchFamily="34" charset="0"/>
              </a:rPr>
              <a:t>Simplified approach – midpoint of contractual term and vesting used as a safe harbor for grant date valuations</a:t>
            </a:r>
          </a:p>
          <a:p>
            <a:pPr marL="1600200" lvl="2" indent="-342900">
              <a:buFont typeface="Source Serif Pro" panose="02040603050405020204" pitchFamily="18" charset="0"/>
              <a:buChar char="−"/>
            </a:pPr>
            <a:r>
              <a:rPr lang="en-US" dirty="0">
                <a:ea typeface="Source Sans Pro" panose="020B0503030403020204" pitchFamily="34" charset="0"/>
              </a:rPr>
              <a:t>Implies that any approach should consider the “in-the-moneyness” level</a:t>
            </a:r>
          </a:p>
          <a:p>
            <a:pPr marL="1257300" lvl="2" indent="0">
              <a:buNone/>
            </a:pPr>
            <a:endParaRPr lang="en-US" b="1" i="1" dirty="0">
              <a:ea typeface="Source Sans Pro" panose="020B0503030403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1"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8" name="Rectangle: Rounded Corners 7">
            <a:extLst>
              <a:ext uri="{FF2B5EF4-FFF2-40B4-BE49-F238E27FC236}">
                <a16:creationId xmlns:a16="http://schemas.microsoft.com/office/drawing/2014/main" id="{48930315-A98D-1170-17D3-A1F80AAF828E}"/>
              </a:ext>
            </a:extLst>
          </p:cNvPr>
          <p:cNvSpPr/>
          <p:nvPr/>
        </p:nvSpPr>
        <p:spPr>
          <a:xfrm>
            <a:off x="963168" y="4298292"/>
            <a:ext cx="9643872" cy="2004971"/>
          </a:xfrm>
          <a:prstGeom prst="roundRect">
            <a:avLst/>
          </a:prstGeom>
          <a:solidFill>
            <a:srgbClr val="5467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2" indent="0">
              <a:buNone/>
            </a:pPr>
            <a:r>
              <a:rPr lang="en-US" b="1" i="1" dirty="0">
                <a:solidFill>
                  <a:schemeClr val="bg1"/>
                </a:solidFill>
                <a:latin typeface="Source Sans Pro" panose="020B0503030403020204" pitchFamily="34" charset="0"/>
                <a:ea typeface="Source Sans Pro" panose="020B0503030403020204" pitchFamily="34" charset="0"/>
              </a:rPr>
              <a:t>Infinite Equity commentary:</a:t>
            </a:r>
            <a:r>
              <a:rPr lang="en-US" i="1" dirty="0">
                <a:solidFill>
                  <a:schemeClr val="bg1"/>
                </a:solidFill>
                <a:latin typeface="Source Sans Pro" panose="020B0503030403020204" pitchFamily="34" charset="0"/>
                <a:ea typeface="Source Sans Pro" panose="020B0503030403020204" pitchFamily="34" charset="0"/>
              </a:rPr>
              <a:t>  There are several recognized approaches that are scalable and could easily be applied by registrants.  One such approach is </a:t>
            </a:r>
            <a:r>
              <a:rPr lang="en-US" i="1" dirty="0">
                <a:solidFill>
                  <a:schemeClr val="bg1"/>
                </a:solidFill>
                <a:latin typeface="Source Sans Pro" panose="020B0503030403020204" pitchFamily="34" charset="0"/>
                <a:ea typeface="Source Sans Pro" panose="020B0503030403020204" pitchFamily="34" charset="0"/>
                <a:hlinkClick r:id="rId2">
                  <a:extLst>
                    <a:ext uri="{A12FA001-AC4F-418D-AE19-62706E023703}">
                      <ahyp:hlinkClr xmlns:ahyp="http://schemas.microsoft.com/office/drawing/2018/hyperlinkcolor" val="tx"/>
                    </a:ext>
                  </a:extLst>
                </a:hlinkClick>
              </a:rPr>
              <a:t>IRS Revenue Procedure 2003-68 </a:t>
            </a:r>
            <a:r>
              <a:rPr lang="en-US" i="1" dirty="0">
                <a:solidFill>
                  <a:schemeClr val="bg1"/>
                </a:solidFill>
                <a:latin typeface="Source Sans Pro" panose="020B0503030403020204" pitchFamily="34" charset="0"/>
                <a:ea typeface="Source Sans Pro" panose="020B0503030403020204" pitchFamily="34" charset="0"/>
              </a:rPr>
              <a:t>which provides safe harbor tables for option valuation based on the remaining contractual term and the in-the-moneyness level and are already used in the Proxy for estimation of 280G golden parachute liabilities.  However, the tables have limited use for options that are well “in-the-money”.</a:t>
            </a:r>
          </a:p>
        </p:txBody>
      </p:sp>
    </p:spTree>
    <p:extLst>
      <p:ext uri="{BB962C8B-B14F-4D97-AF65-F5344CB8AC3E}">
        <p14:creationId xmlns:p14="http://schemas.microsoft.com/office/powerpoint/2010/main" val="172561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8BD821-F5A8-478A-1FC5-BDB2AFA48E3A}"/>
              </a:ext>
            </a:extLst>
          </p:cNvPr>
          <p:cNvSpPr>
            <a:spLocks noGrp="1"/>
          </p:cNvSpPr>
          <p:nvPr>
            <p:ph type="title"/>
          </p:nvPr>
        </p:nvSpPr>
        <p:spPr>
          <a:xfrm>
            <a:off x="310896" y="375440"/>
            <a:ext cx="11576304" cy="664797"/>
          </a:xfrm>
        </p:spPr>
        <p:txBody>
          <a:bodyPr/>
          <a:lstStyle/>
          <a:p>
            <a:r>
              <a:rPr lang="en-US" sz="4800" dirty="0"/>
              <a:t>PvP Table Choices | </a:t>
            </a:r>
            <a:r>
              <a:rPr lang="en-US" sz="4800" dirty="0">
                <a:solidFill>
                  <a:schemeClr val="tx1"/>
                </a:solidFill>
              </a:rPr>
              <a:t>Key Findings</a:t>
            </a:r>
          </a:p>
        </p:txBody>
      </p:sp>
      <p:sp>
        <p:nvSpPr>
          <p:cNvPr id="2" name="TextBox 1">
            <a:extLst>
              <a:ext uri="{FF2B5EF4-FFF2-40B4-BE49-F238E27FC236}">
                <a16:creationId xmlns:a16="http://schemas.microsoft.com/office/drawing/2014/main" id="{474B0F1B-AF91-6B24-47F9-B5844DE73A17}"/>
              </a:ext>
            </a:extLst>
          </p:cNvPr>
          <p:cNvSpPr txBox="1"/>
          <p:nvPr/>
        </p:nvSpPr>
        <p:spPr>
          <a:xfrm>
            <a:off x="373887" y="1106701"/>
            <a:ext cx="10896684" cy="1015663"/>
          </a:xfrm>
          <a:prstGeom prst="rect">
            <a:avLst/>
          </a:prstGeom>
          <a:noFill/>
        </p:spPr>
        <p:txBody>
          <a:bodyPr wrap="square" rtlCol="0">
            <a:spAutoFit/>
          </a:bodyPr>
          <a:lstStyle/>
          <a:p>
            <a:r>
              <a:rPr lang="en-US" sz="2000" dirty="0">
                <a:latin typeface="Source Sans Pro" panose="020B0503030403020204" pitchFamily="34" charset="0"/>
                <a:ea typeface="Source Sans Pro" panose="020B0503030403020204" pitchFamily="34" charset="0"/>
              </a:rPr>
              <a:t>Companies have choices to select elements of the PvP disclosure - - for some choices there was a clear majority practice, while for others, practices were more mixed</a:t>
            </a:r>
          </a:p>
          <a:p>
            <a:endParaRPr lang="en-US" sz="2000" dirty="0"/>
          </a:p>
        </p:txBody>
      </p:sp>
      <p:graphicFrame>
        <p:nvGraphicFramePr>
          <p:cNvPr id="3" name="Content Placeholder 2">
            <a:extLst>
              <a:ext uri="{FF2B5EF4-FFF2-40B4-BE49-F238E27FC236}">
                <a16:creationId xmlns:a16="http://schemas.microsoft.com/office/drawing/2014/main" id="{CB5782F7-384A-96C6-C793-0F85BA3E86B5}"/>
              </a:ext>
            </a:extLst>
          </p:cNvPr>
          <p:cNvGraphicFramePr>
            <a:graphicFrameLocks/>
          </p:cNvGraphicFramePr>
          <p:nvPr>
            <p:extLst>
              <p:ext uri="{D42A27DB-BD31-4B8C-83A1-F6EECF244321}">
                <p14:modId xmlns:p14="http://schemas.microsoft.com/office/powerpoint/2010/main" val="1274955613"/>
              </p:ext>
            </p:extLst>
          </p:nvPr>
        </p:nvGraphicFramePr>
        <p:xfrm>
          <a:off x="391282" y="1887485"/>
          <a:ext cx="11447742" cy="4396041"/>
        </p:xfrm>
        <a:graphic>
          <a:graphicData uri="http://schemas.openxmlformats.org/drawingml/2006/table">
            <a:tbl>
              <a:tblPr firstRow="1" bandRow="1"/>
              <a:tblGrid>
                <a:gridCol w="4987135">
                  <a:extLst>
                    <a:ext uri="{9D8B030D-6E8A-4147-A177-3AD203B41FA5}">
                      <a16:colId xmlns:a16="http://schemas.microsoft.com/office/drawing/2014/main" val="1659166614"/>
                    </a:ext>
                  </a:extLst>
                </a:gridCol>
                <a:gridCol w="6460607">
                  <a:extLst>
                    <a:ext uri="{9D8B030D-6E8A-4147-A177-3AD203B41FA5}">
                      <a16:colId xmlns:a16="http://schemas.microsoft.com/office/drawing/2014/main" val="2917788080"/>
                    </a:ext>
                  </a:extLst>
                </a:gridCol>
              </a:tblGrid>
              <a:tr h="313476">
                <a:tc>
                  <a:txBody>
                    <a:bodyPr/>
                    <a:lstStyle/>
                    <a:p>
                      <a:pPr algn="l"/>
                      <a:r>
                        <a:rPr lang="en-US" sz="1300" b="1" dirty="0">
                          <a:solidFill>
                            <a:schemeClr val="bg1"/>
                          </a:solidFill>
                          <a:latin typeface="Source Sans Pro" panose="020B0503030403020204" pitchFamily="34" charset="0"/>
                          <a:ea typeface="Source Sans Pro" panose="020B0503030403020204" pitchFamily="34" charset="0"/>
                        </a:rPr>
                        <a:t>Choices</a:t>
                      </a:r>
                    </a:p>
                  </a:txBody>
                  <a:tcPr marL="121920" marR="121920" marT="60960" marB="60960">
                    <a:solidFill>
                      <a:schemeClr val="accent1"/>
                    </a:solidFill>
                  </a:tcPr>
                </a:tc>
                <a:tc>
                  <a:txBody>
                    <a:bodyPr/>
                    <a:lstStyle/>
                    <a:p>
                      <a:pPr algn="ctr"/>
                      <a:r>
                        <a:rPr lang="en-US" sz="1300" b="1" dirty="0">
                          <a:solidFill>
                            <a:schemeClr val="bg1"/>
                          </a:solidFill>
                          <a:latin typeface="Source Sans Pro" panose="020B0503030403020204" pitchFamily="34" charset="0"/>
                          <a:ea typeface="Source Sans Pro" panose="020B0503030403020204" pitchFamily="34" charset="0"/>
                        </a:rPr>
                        <a:t>Results</a:t>
                      </a:r>
                    </a:p>
                  </a:txBody>
                  <a:tcPr marL="121920" marR="121920" marT="60960" marB="60960">
                    <a:solidFill>
                      <a:schemeClr val="accent1"/>
                    </a:solidFill>
                  </a:tcPr>
                </a:tc>
                <a:extLst>
                  <a:ext uri="{0D108BD9-81ED-4DB2-BD59-A6C34878D82A}">
                    <a16:rowId xmlns:a16="http://schemas.microsoft.com/office/drawing/2014/main" val="813841506"/>
                  </a:ext>
                </a:extLst>
              </a:tr>
              <a:tr h="959122">
                <a:tc>
                  <a:txBody>
                    <a:bodyPr/>
                    <a:lstStyle/>
                    <a:p>
                      <a:pPr marL="0" lvl="0" indent="0" algn="l">
                        <a:lnSpc>
                          <a:spcPct val="95000"/>
                        </a:lnSpc>
                        <a:spcBef>
                          <a:spcPts val="0"/>
                        </a:spcBef>
                        <a:spcAft>
                          <a:spcPts val="300"/>
                        </a:spcAft>
                        <a:buFont typeface="Arial" panose="020B0604020202020204" pitchFamily="34" charset="0"/>
                        <a:buNone/>
                      </a:pPr>
                      <a:r>
                        <a:rPr lang="en-US" sz="1300" b="1" u="sng" dirty="0">
                          <a:solidFill>
                            <a:schemeClr val="tx1"/>
                          </a:solidFill>
                          <a:latin typeface="Source Sans Pro" panose="020B0503030403020204" pitchFamily="34" charset="0"/>
                          <a:ea typeface="Source Sans Pro" panose="020B0503030403020204" pitchFamily="34" charset="0"/>
                        </a:rPr>
                        <a:t>TSR comparator group:</a:t>
                      </a:r>
                    </a:p>
                    <a:p>
                      <a:pPr marL="285750" lvl="0" indent="-285750">
                        <a:lnSpc>
                          <a:spcPct val="95000"/>
                        </a:lnSpc>
                        <a:spcBef>
                          <a:spcPts val="0"/>
                        </a:spcBef>
                        <a:spcAft>
                          <a:spcPts val="300"/>
                        </a:spcAft>
                        <a:buFont typeface="Arial" panose="020B0604020202020204" pitchFamily="34" charset="0"/>
                        <a:buChar char="•"/>
                      </a:pPr>
                      <a:r>
                        <a:rPr lang="en-US" sz="1300" b="0" dirty="0">
                          <a:solidFill>
                            <a:schemeClr val="tx1"/>
                          </a:solidFill>
                          <a:latin typeface="Source Sans Pro" panose="020B0503030403020204" pitchFamily="34" charset="0"/>
                          <a:ea typeface="Source Sans Pro" panose="020B0503030403020204" pitchFamily="34" charset="0"/>
                        </a:rPr>
                        <a:t>Peer group used for making executive pay decisions </a:t>
                      </a:r>
                    </a:p>
                    <a:p>
                      <a:pPr marL="285750" lvl="0" indent="-285750">
                        <a:lnSpc>
                          <a:spcPct val="95000"/>
                        </a:lnSpc>
                        <a:spcBef>
                          <a:spcPts val="0"/>
                        </a:spcBef>
                        <a:spcAft>
                          <a:spcPts val="300"/>
                        </a:spcAft>
                        <a:buFont typeface="Arial" panose="020B0604020202020204" pitchFamily="34" charset="0"/>
                        <a:buChar char="•"/>
                      </a:pPr>
                      <a:r>
                        <a:rPr lang="en-US" sz="1300" b="0" dirty="0">
                          <a:solidFill>
                            <a:schemeClr val="tx1"/>
                          </a:solidFill>
                          <a:latin typeface="Source Sans Pro" panose="020B0503030403020204" pitchFamily="34" charset="0"/>
                          <a:ea typeface="Source Sans Pro" panose="020B0503030403020204" pitchFamily="34" charset="0"/>
                        </a:rPr>
                        <a:t>Peer group or published industry/line of business (LOB) index from annual report performance graph</a:t>
                      </a:r>
                    </a:p>
                  </a:txBody>
                  <a:tcPr marL="121920" marR="121920" marT="60960" marB="60960">
                    <a:solidFill>
                      <a:schemeClr val="bg2">
                        <a:lumMod val="20000"/>
                        <a:lumOff val="80000"/>
                      </a:schemeClr>
                    </a:solidFill>
                  </a:tcPr>
                </a:tc>
                <a:tc>
                  <a:txBody>
                    <a:bodyPr/>
                    <a:lstStyle/>
                    <a:p>
                      <a:pPr marL="0" indent="0">
                        <a:spcAft>
                          <a:spcPts val="600"/>
                        </a:spcAft>
                        <a:buClr>
                          <a:schemeClr val="tx1"/>
                        </a:buClr>
                        <a:buFont typeface="Arial" panose="020B0604020202020204" pitchFamily="34" charset="0"/>
                        <a:buNone/>
                      </a:pPr>
                      <a:r>
                        <a:rPr lang="en-US" sz="1300" baseline="0" dirty="0">
                          <a:solidFill>
                            <a:schemeClr val="tx1"/>
                          </a:solidFill>
                          <a:latin typeface="Source Sans Pro" panose="020B0503030403020204" pitchFamily="34" charset="0"/>
                          <a:ea typeface="Source Sans Pro" panose="020B0503030403020204" pitchFamily="34" charset="0"/>
                        </a:rPr>
                        <a:t>Most (</a:t>
                      </a:r>
                      <a:r>
                        <a:rPr lang="en-US" sz="1300" b="1" dirty="0">
                          <a:solidFill>
                            <a:schemeClr val="tx1"/>
                          </a:solidFill>
                          <a:effectLst/>
                          <a:latin typeface="Source Sans Pro" panose="020B0503030403020204" pitchFamily="34" charset="0"/>
                          <a:ea typeface="Source Sans Pro" panose="020B0503030403020204" pitchFamily="34" charset="0"/>
                        </a:rPr>
                        <a:t>81%</a:t>
                      </a:r>
                      <a:r>
                        <a:rPr lang="en-US" sz="1300" b="0" dirty="0">
                          <a:solidFill>
                            <a:schemeClr val="tx1"/>
                          </a:solidFill>
                          <a:effectLst/>
                          <a:latin typeface="Source Sans Pro" panose="020B0503030403020204" pitchFamily="34" charset="0"/>
                          <a:ea typeface="Source Sans Pro" panose="020B0503030403020204" pitchFamily="34" charset="0"/>
                        </a:rPr>
                        <a:t>) used an </a:t>
                      </a:r>
                      <a:r>
                        <a:rPr lang="en-US" sz="1300" b="1" dirty="0">
                          <a:solidFill>
                            <a:schemeClr val="tx1"/>
                          </a:solidFill>
                          <a:effectLst/>
                          <a:latin typeface="Source Sans Pro" panose="020B0503030403020204" pitchFamily="34" charset="0"/>
                          <a:ea typeface="Source Sans Pro" panose="020B0503030403020204" pitchFamily="34" charset="0"/>
                        </a:rPr>
                        <a:t>industry / LOB index </a:t>
                      </a:r>
                      <a:r>
                        <a:rPr lang="en-US" sz="1300" b="0" dirty="0">
                          <a:solidFill>
                            <a:schemeClr val="tx1"/>
                          </a:solidFill>
                          <a:effectLst/>
                          <a:latin typeface="Source Sans Pro" panose="020B0503030403020204" pitchFamily="34" charset="0"/>
                          <a:ea typeface="Source Sans Pro" panose="020B0503030403020204" pitchFamily="34" charset="0"/>
                        </a:rPr>
                        <a:t>from</a:t>
                      </a:r>
                      <a:r>
                        <a:rPr lang="en-US" sz="1300" b="0" baseline="0" dirty="0">
                          <a:solidFill>
                            <a:schemeClr val="tx1"/>
                          </a:solidFill>
                          <a:effectLst/>
                          <a:latin typeface="Source Sans Pro" panose="020B0503030403020204" pitchFamily="34" charset="0"/>
                          <a:ea typeface="Source Sans Pro" panose="020B0503030403020204" pitchFamily="34" charset="0"/>
                        </a:rPr>
                        <a:t> annual report performance graph </a:t>
                      </a:r>
                      <a:r>
                        <a:rPr lang="en-US" sz="1300" dirty="0">
                          <a:solidFill>
                            <a:schemeClr val="tx1"/>
                          </a:solidFill>
                          <a:effectLst/>
                          <a:latin typeface="Source Sans Pro" panose="020B0503030403020204" pitchFamily="34" charset="0"/>
                          <a:ea typeface="Source Sans Pro" panose="020B0503030403020204" pitchFamily="34" charset="0"/>
                        </a:rPr>
                        <a:t>as their TSR comparator group</a:t>
                      </a:r>
                      <a:endParaRPr lang="en-US" sz="1300" b="0" dirty="0">
                        <a:solidFill>
                          <a:schemeClr val="tx1"/>
                        </a:solidFill>
                        <a:effectLst/>
                        <a:latin typeface="Source Sans Pro" panose="020B0503030403020204" pitchFamily="34" charset="0"/>
                        <a:ea typeface="Source Sans Pro" panose="020B0503030403020204" pitchFamily="34" charset="0"/>
                      </a:endParaRPr>
                    </a:p>
                    <a:p>
                      <a:pPr marL="285750" marR="0" lvl="0" indent="-285750" algn="l" defTabSz="457200" rtl="0" eaLnBrk="1" fontAlgn="auto" latinLnBrk="0" hangingPunct="1">
                        <a:lnSpc>
                          <a:spcPct val="95000"/>
                        </a:lnSpc>
                        <a:spcBef>
                          <a:spcPts val="0"/>
                        </a:spcBef>
                        <a:spcAft>
                          <a:spcPts val="300"/>
                        </a:spcAft>
                        <a:buClrTx/>
                        <a:buSzTx/>
                        <a:buFont typeface="Arial" panose="020B0604020202020204" pitchFamily="34" charset="0"/>
                        <a:buChar char="•"/>
                        <a:tabLst/>
                        <a:defRPr/>
                      </a:pPr>
                      <a:endParaRPr lang="en-US" sz="1300" baseline="0" dirty="0">
                        <a:solidFill>
                          <a:schemeClr val="tx1"/>
                        </a:solidFill>
                        <a:latin typeface="Source Sans Pro" panose="020B0503030403020204" pitchFamily="34" charset="0"/>
                        <a:ea typeface="Source Sans Pro" panose="020B0503030403020204" pitchFamily="34" charset="0"/>
                      </a:endParaRPr>
                    </a:p>
                  </a:txBody>
                  <a:tcPr marL="121920" marR="121920" marT="60960" marB="60960">
                    <a:solidFill>
                      <a:schemeClr val="bg2">
                        <a:lumMod val="20000"/>
                        <a:lumOff val="80000"/>
                      </a:schemeClr>
                    </a:solidFill>
                  </a:tcPr>
                </a:tc>
                <a:extLst>
                  <a:ext uri="{0D108BD9-81ED-4DB2-BD59-A6C34878D82A}">
                    <a16:rowId xmlns:a16="http://schemas.microsoft.com/office/drawing/2014/main" val="3696728267"/>
                  </a:ext>
                </a:extLst>
              </a:tr>
              <a:tr h="1595712">
                <a:tc>
                  <a:txBody>
                    <a:bodyPr/>
                    <a:lstStyle/>
                    <a:p>
                      <a:pPr marL="0" lvl="0" indent="0" fontAlgn="base">
                        <a:spcAft>
                          <a:spcPts val="300"/>
                        </a:spcAft>
                        <a:buNone/>
                        <a:defRPr/>
                      </a:pPr>
                      <a:r>
                        <a:rPr lang="en-US" sz="1300" b="1" u="sng" kern="1200" dirty="0">
                          <a:solidFill>
                            <a:schemeClr val="tx1"/>
                          </a:solidFill>
                          <a:latin typeface="Source Sans Pro" panose="020B0503030403020204" pitchFamily="34" charset="0"/>
                          <a:ea typeface="Source Sans Pro" panose="020B0503030403020204" pitchFamily="34" charset="0"/>
                          <a:cs typeface="+mn-cs"/>
                        </a:rPr>
                        <a:t>Company selected measure (CSM):</a:t>
                      </a:r>
                    </a:p>
                    <a:p>
                      <a:pPr marL="285750" marR="0" lvl="0" indent="-285750" algn="l" defTabSz="457200" rtl="0" eaLnBrk="1" fontAlgn="base" latinLnBrk="0" hangingPunct="1">
                        <a:lnSpc>
                          <a:spcPct val="95000"/>
                        </a:lnSpc>
                        <a:spcBef>
                          <a:spcPts val="0"/>
                        </a:spcBef>
                        <a:spcAft>
                          <a:spcPts val="300"/>
                        </a:spcAft>
                        <a:buClrTx/>
                        <a:buSzTx/>
                        <a:buFont typeface="Arial" panose="020B0604020202020204" pitchFamily="34" charset="0"/>
                        <a:buChar char="•"/>
                        <a:tabLst/>
                        <a:defRPr/>
                      </a:pPr>
                      <a:r>
                        <a:rPr lang="en-US" altLang="en-US" sz="1300" b="0" kern="1200" dirty="0">
                          <a:solidFill>
                            <a:schemeClr val="tx1"/>
                          </a:solidFill>
                          <a:latin typeface="Source Sans Pro" panose="020B0503030403020204" pitchFamily="34" charset="0"/>
                          <a:ea typeface="Source Sans Pro" panose="020B0503030403020204" pitchFamily="34" charset="0"/>
                          <a:cs typeface="+mn-cs"/>
                        </a:rPr>
                        <a:t>Can use relative TSR</a:t>
                      </a:r>
                    </a:p>
                    <a:p>
                      <a:pPr marL="285750" marR="0" lvl="0" indent="-285750" algn="l" defTabSz="457200" rtl="0" eaLnBrk="1" fontAlgn="base" latinLnBrk="0" hangingPunct="1">
                        <a:lnSpc>
                          <a:spcPct val="95000"/>
                        </a:lnSpc>
                        <a:spcBef>
                          <a:spcPts val="0"/>
                        </a:spcBef>
                        <a:spcAft>
                          <a:spcPts val="300"/>
                        </a:spcAft>
                        <a:buClrTx/>
                        <a:buSzTx/>
                        <a:buFont typeface="Arial" panose="020B0604020202020204" pitchFamily="34" charset="0"/>
                        <a:buChar char="•"/>
                        <a:tabLst/>
                        <a:defRPr/>
                      </a:pPr>
                      <a:r>
                        <a:rPr lang="en-US" altLang="en-US" sz="1300" b="0" kern="1200" dirty="0">
                          <a:solidFill>
                            <a:schemeClr val="tx1"/>
                          </a:solidFill>
                          <a:latin typeface="Source Sans Pro" panose="020B0503030403020204" pitchFamily="34" charset="0"/>
                          <a:ea typeface="Source Sans Pro" panose="020B0503030403020204" pitchFamily="34" charset="0"/>
                          <a:cs typeface="+mn-cs"/>
                        </a:rPr>
                        <a:t>Can use stock price if it’s an incentive plan metric</a:t>
                      </a:r>
                      <a:endParaRPr lang="en-US" altLang="en-US" sz="1300" b="0" strike="sngStrike" kern="1200" dirty="0">
                        <a:solidFill>
                          <a:schemeClr val="tx1"/>
                        </a:solidFill>
                        <a:latin typeface="Source Sans Pro" panose="020B0503030403020204" pitchFamily="34" charset="0"/>
                        <a:ea typeface="Source Sans Pro" panose="020B0503030403020204" pitchFamily="34" charset="0"/>
                        <a:cs typeface="+mn-cs"/>
                      </a:endParaRPr>
                    </a:p>
                    <a:p>
                      <a:pPr marL="285750" marR="0" lvl="0" indent="-285750" algn="l" defTabSz="457200" rtl="0" eaLnBrk="1" fontAlgn="base" latinLnBrk="0" hangingPunct="1">
                        <a:lnSpc>
                          <a:spcPct val="95000"/>
                        </a:lnSpc>
                        <a:spcBef>
                          <a:spcPts val="0"/>
                        </a:spcBef>
                        <a:spcAft>
                          <a:spcPts val="300"/>
                        </a:spcAft>
                        <a:buClrTx/>
                        <a:buSzTx/>
                        <a:buFont typeface="Arial" panose="020B0604020202020204" pitchFamily="34" charset="0"/>
                        <a:buChar char="•"/>
                        <a:tabLst/>
                        <a:defRPr/>
                      </a:pPr>
                      <a:r>
                        <a:rPr lang="en-US" altLang="en-US" sz="1300" b="0" kern="1200" dirty="0">
                          <a:solidFill>
                            <a:schemeClr val="tx1"/>
                          </a:solidFill>
                          <a:latin typeface="Source Sans Pro" panose="020B0503030403020204" pitchFamily="34" charset="0"/>
                          <a:ea typeface="Source Sans Pro" panose="020B0503030403020204" pitchFamily="34" charset="0"/>
                          <a:cs typeface="+mn-cs"/>
                        </a:rPr>
                        <a:t>Can’t use:</a:t>
                      </a:r>
                    </a:p>
                    <a:p>
                      <a:pPr marL="566928" marR="0" lvl="1" indent="-285750" algn="l" defTabSz="457200" rtl="0" eaLnBrk="1" fontAlgn="base" latinLnBrk="0" hangingPunct="1">
                        <a:lnSpc>
                          <a:spcPct val="95000"/>
                        </a:lnSpc>
                        <a:spcBef>
                          <a:spcPts val="0"/>
                        </a:spcBef>
                        <a:spcAft>
                          <a:spcPts val="300"/>
                        </a:spcAft>
                        <a:buClrTx/>
                        <a:buSzTx/>
                        <a:buFont typeface="Arial" panose="020B0604020202020204" pitchFamily="34" charset="0"/>
                        <a:buChar char="-"/>
                        <a:tabLst/>
                        <a:defRPr/>
                      </a:pPr>
                      <a:r>
                        <a:rPr lang="en-US" altLang="en-US" sz="1300" b="0" kern="1200" dirty="0">
                          <a:solidFill>
                            <a:schemeClr val="tx1"/>
                          </a:solidFill>
                          <a:latin typeface="Source Sans Pro" panose="020B0503030403020204" pitchFamily="34" charset="0"/>
                          <a:ea typeface="Source Sans Pro" panose="020B0503030403020204" pitchFamily="34" charset="0"/>
                          <a:cs typeface="+mn-cs"/>
                        </a:rPr>
                        <a:t>Absolute TSR or net income because already in table</a:t>
                      </a:r>
                    </a:p>
                    <a:p>
                      <a:pPr marL="566928" lvl="1" indent="-285750" algn="l" defTabSz="457200" rtl="0" eaLnBrk="1" fontAlgn="base" latinLnBrk="0" hangingPunct="1">
                        <a:lnSpc>
                          <a:spcPct val="95000"/>
                        </a:lnSpc>
                        <a:spcBef>
                          <a:spcPts val="0"/>
                        </a:spcBef>
                        <a:spcAft>
                          <a:spcPts val="300"/>
                        </a:spcAft>
                        <a:buFont typeface="Arial" panose="020B0604020202020204" pitchFamily="34" charset="0"/>
                        <a:buChar char="-"/>
                        <a:defRPr/>
                      </a:pPr>
                      <a:r>
                        <a:rPr lang="en-US" altLang="en-US" sz="1300" b="0" kern="1200" dirty="0">
                          <a:solidFill>
                            <a:schemeClr val="tx1"/>
                          </a:solidFill>
                          <a:latin typeface="Source Sans Pro" panose="020B0503030403020204" pitchFamily="34" charset="0"/>
                          <a:ea typeface="Source Sans Pro" panose="020B0503030403020204" pitchFamily="34" charset="0"/>
                          <a:cs typeface="+mn-cs"/>
                        </a:rPr>
                        <a:t>Multiyear metric</a:t>
                      </a:r>
                      <a:endParaRPr lang="en-US" sz="1300" b="0" kern="1200" dirty="0">
                        <a:solidFill>
                          <a:schemeClr val="tx1"/>
                        </a:solidFill>
                        <a:latin typeface="Source Sans Pro" panose="020B0503030403020204" pitchFamily="34" charset="0"/>
                        <a:ea typeface="Source Sans Pro" panose="020B0503030403020204" pitchFamily="34" charset="0"/>
                        <a:cs typeface="+mn-cs"/>
                      </a:endParaRPr>
                    </a:p>
                  </a:txBody>
                  <a:tcPr marL="121920" marR="121920" marT="60960" marB="60960">
                    <a:solidFill>
                      <a:schemeClr val="bg2">
                        <a:lumMod val="20000"/>
                        <a:lumOff val="80000"/>
                      </a:schemeClr>
                    </a:solidFill>
                  </a:tcPr>
                </a:tc>
                <a:tc>
                  <a:txBody>
                    <a:bodyPr/>
                    <a:lstStyle/>
                    <a:p>
                      <a:pPr marL="0" marR="0" indent="0">
                        <a:spcBef>
                          <a:spcPts val="0"/>
                        </a:spcBef>
                        <a:spcAft>
                          <a:spcPts val="400"/>
                        </a:spcAft>
                        <a:buFont typeface="Arial" panose="020B0604020202020204" pitchFamily="34" charset="0"/>
                        <a:buNone/>
                      </a:pPr>
                      <a:r>
                        <a:rPr lang="en-US" sz="1300" b="1">
                          <a:solidFill>
                            <a:schemeClr val="tx1"/>
                          </a:solidFill>
                          <a:effectLst/>
                          <a:latin typeface="Source Sans Pro" panose="020B0503030403020204" pitchFamily="34" charset="0"/>
                          <a:ea typeface="Source Sans Pro" panose="020B0503030403020204" pitchFamily="34" charset="0"/>
                        </a:rPr>
                        <a:t>CSMs varied among companies</a:t>
                      </a:r>
                      <a:r>
                        <a:rPr lang="en-US" sz="1300">
                          <a:solidFill>
                            <a:schemeClr val="tx1"/>
                          </a:solidFill>
                          <a:effectLst/>
                          <a:latin typeface="Source Sans Pro" panose="020B0503030403020204" pitchFamily="34" charset="0"/>
                          <a:ea typeface="Source Sans Pro" panose="020B0503030403020204" pitchFamily="34" charset="0"/>
                        </a:rPr>
                        <a:t>, even within the same industry sector but: </a:t>
                      </a:r>
                    </a:p>
                    <a:p>
                      <a:pPr marL="285750" marR="0" lvl="0" indent="-285750" algn="l" defTabSz="457200" rtl="0" eaLnBrk="1" fontAlgn="base" latinLnBrk="0" hangingPunct="1">
                        <a:lnSpc>
                          <a:spcPct val="95000"/>
                        </a:lnSpc>
                        <a:spcBef>
                          <a:spcPts val="0"/>
                        </a:spcBef>
                        <a:spcAft>
                          <a:spcPts val="300"/>
                        </a:spcAft>
                        <a:buFont typeface="Arial" panose="020B0604020202020204" pitchFamily="34" charset="0"/>
                        <a:buChar char="•"/>
                        <a:defRPr/>
                      </a:pPr>
                      <a:r>
                        <a:rPr lang="en-US" sz="1300" b="0" kern="1200">
                          <a:solidFill>
                            <a:schemeClr val="tx1"/>
                          </a:solidFill>
                          <a:latin typeface="Source Sans Pro" panose="020B0503030403020204" pitchFamily="34" charset="0"/>
                          <a:ea typeface="Source Sans Pro" panose="020B0503030403020204" pitchFamily="34" charset="0"/>
                          <a:cs typeface="+mn-cs"/>
                        </a:rPr>
                        <a:t>Almost </a:t>
                      </a:r>
                      <a:r>
                        <a:rPr lang="en-US" sz="1300" b="1" kern="1200">
                          <a:solidFill>
                            <a:schemeClr val="tx1"/>
                          </a:solidFill>
                          <a:latin typeface="Source Sans Pro" panose="020B0503030403020204" pitchFamily="34" charset="0"/>
                          <a:ea typeface="Source Sans Pro" panose="020B0503030403020204" pitchFamily="34" charset="0"/>
                          <a:cs typeface="+mn-cs"/>
                        </a:rPr>
                        <a:t>30%</a:t>
                      </a:r>
                      <a:r>
                        <a:rPr lang="en-US" sz="1300" b="0" kern="1200">
                          <a:solidFill>
                            <a:schemeClr val="tx1"/>
                          </a:solidFill>
                          <a:latin typeface="Source Sans Pro" panose="020B0503030403020204" pitchFamily="34" charset="0"/>
                          <a:ea typeface="Source Sans Pro" panose="020B0503030403020204" pitchFamily="34" charset="0"/>
                          <a:cs typeface="+mn-cs"/>
                        </a:rPr>
                        <a:t> of the S&amp;P 500 sample selected earnings per share (EPS)</a:t>
                      </a:r>
                    </a:p>
                    <a:p>
                      <a:pPr marL="285750" marR="0" lvl="0" indent="-285750" algn="l" defTabSz="457200" rtl="0" eaLnBrk="1" fontAlgn="base" latinLnBrk="0" hangingPunct="1">
                        <a:lnSpc>
                          <a:spcPct val="95000"/>
                        </a:lnSpc>
                        <a:spcBef>
                          <a:spcPts val="0"/>
                        </a:spcBef>
                        <a:spcAft>
                          <a:spcPts val="300"/>
                        </a:spcAft>
                        <a:buFont typeface="Arial" panose="020B0604020202020204" pitchFamily="34" charset="0"/>
                        <a:buChar char="•"/>
                        <a:defRPr/>
                      </a:pPr>
                      <a:r>
                        <a:rPr lang="en-US" sz="1300" b="0" kern="1200">
                          <a:solidFill>
                            <a:schemeClr val="tx1"/>
                          </a:solidFill>
                          <a:latin typeface="Source Sans Pro" panose="020B0503030403020204" pitchFamily="34" charset="0"/>
                          <a:ea typeface="Source Sans Pro" panose="020B0503030403020204" pitchFamily="34" charset="0"/>
                          <a:cs typeface="+mn-cs"/>
                        </a:rPr>
                        <a:t>Almost</a:t>
                      </a:r>
                      <a:r>
                        <a:rPr lang="en-US" sz="1300" b="1" kern="1200">
                          <a:solidFill>
                            <a:schemeClr val="tx1"/>
                          </a:solidFill>
                          <a:latin typeface="Source Sans Pro" panose="020B0503030403020204" pitchFamily="34" charset="0"/>
                          <a:ea typeface="Source Sans Pro" panose="020B0503030403020204" pitchFamily="34" charset="0"/>
                          <a:cs typeface="+mn-cs"/>
                        </a:rPr>
                        <a:t> 30%</a:t>
                      </a:r>
                      <a:r>
                        <a:rPr lang="en-US" sz="1300" b="0" kern="1200">
                          <a:solidFill>
                            <a:schemeClr val="tx1"/>
                          </a:solidFill>
                          <a:latin typeface="Source Sans Pro" panose="020B0503030403020204" pitchFamily="34" charset="0"/>
                          <a:ea typeface="Source Sans Pro" panose="020B0503030403020204" pitchFamily="34" charset="0"/>
                          <a:cs typeface="+mn-cs"/>
                        </a:rPr>
                        <a:t> of the Russell 3000 sample selected earnings before interest, taxes, depreciation and amortization (EBITDA)</a:t>
                      </a:r>
                    </a:p>
                    <a:p>
                      <a:pPr marL="285750" marR="0" lvl="0" indent="-285750" algn="l" defTabSz="457200" rtl="0" eaLnBrk="1" fontAlgn="base" latinLnBrk="0" hangingPunct="1">
                        <a:lnSpc>
                          <a:spcPct val="95000"/>
                        </a:lnSpc>
                        <a:spcBef>
                          <a:spcPts val="0"/>
                        </a:spcBef>
                        <a:spcAft>
                          <a:spcPts val="300"/>
                        </a:spcAft>
                        <a:buFont typeface="Arial" panose="020B0604020202020204" pitchFamily="34" charset="0"/>
                        <a:buChar char="•"/>
                        <a:defRPr/>
                      </a:pPr>
                      <a:r>
                        <a:rPr lang="en-US" sz="1300" b="0" kern="1200">
                          <a:solidFill>
                            <a:schemeClr val="tx1"/>
                          </a:solidFill>
                          <a:latin typeface="Source Sans Pro" panose="020B0503030403020204" pitchFamily="34" charset="0"/>
                          <a:ea typeface="Source Sans Pro" panose="020B0503030403020204" pitchFamily="34" charset="0"/>
                          <a:cs typeface="+mn-cs"/>
                        </a:rPr>
                        <a:t>In four of 11 industry sectors, more than half of companies selected the same CSM: In Financials,</a:t>
                      </a:r>
                      <a:r>
                        <a:rPr lang="en-US" sz="1300" b="1" kern="1200">
                          <a:solidFill>
                            <a:schemeClr val="tx1"/>
                          </a:solidFill>
                          <a:latin typeface="Source Sans Pro" panose="020B0503030403020204" pitchFamily="34" charset="0"/>
                          <a:ea typeface="Source Sans Pro" panose="020B0503030403020204" pitchFamily="34" charset="0"/>
                          <a:cs typeface="+mn-cs"/>
                        </a:rPr>
                        <a:t> 58%</a:t>
                      </a:r>
                      <a:r>
                        <a:rPr lang="en-US" sz="1300" b="0" kern="1200">
                          <a:solidFill>
                            <a:schemeClr val="tx1"/>
                          </a:solidFill>
                          <a:latin typeface="Source Sans Pro" panose="020B0503030403020204" pitchFamily="34" charset="0"/>
                          <a:ea typeface="Source Sans Pro" panose="020B0503030403020204" pitchFamily="34" charset="0"/>
                          <a:cs typeface="+mn-cs"/>
                        </a:rPr>
                        <a:t> used a return metric; in Materials, </a:t>
                      </a:r>
                      <a:r>
                        <a:rPr lang="en-US" sz="1300" b="1" kern="1200">
                          <a:solidFill>
                            <a:schemeClr val="tx1"/>
                          </a:solidFill>
                          <a:latin typeface="Source Sans Pro" panose="020B0503030403020204" pitchFamily="34" charset="0"/>
                          <a:ea typeface="Source Sans Pro" panose="020B0503030403020204" pitchFamily="34" charset="0"/>
                          <a:cs typeface="+mn-cs"/>
                        </a:rPr>
                        <a:t>55%</a:t>
                      </a:r>
                      <a:r>
                        <a:rPr lang="en-US" sz="1300" b="0" kern="1200">
                          <a:solidFill>
                            <a:schemeClr val="tx1"/>
                          </a:solidFill>
                          <a:latin typeface="Source Sans Pro" panose="020B0503030403020204" pitchFamily="34" charset="0"/>
                          <a:ea typeface="Source Sans Pro" panose="020B0503030403020204" pitchFamily="34" charset="0"/>
                          <a:cs typeface="+mn-cs"/>
                        </a:rPr>
                        <a:t> used EBITDA; in Real Estate, </a:t>
                      </a:r>
                      <a:r>
                        <a:rPr lang="en-US" sz="1300" b="1" kern="1200">
                          <a:solidFill>
                            <a:schemeClr val="tx1"/>
                          </a:solidFill>
                          <a:latin typeface="Source Sans Pro" panose="020B0503030403020204" pitchFamily="34" charset="0"/>
                          <a:ea typeface="Source Sans Pro" panose="020B0503030403020204" pitchFamily="34" charset="0"/>
                          <a:cs typeface="+mn-cs"/>
                        </a:rPr>
                        <a:t>75%</a:t>
                      </a:r>
                      <a:r>
                        <a:rPr lang="en-US" sz="1300" b="0" kern="1200">
                          <a:solidFill>
                            <a:schemeClr val="tx1"/>
                          </a:solidFill>
                          <a:latin typeface="Source Sans Pro" panose="020B0503030403020204" pitchFamily="34" charset="0"/>
                          <a:ea typeface="Source Sans Pro" panose="020B0503030403020204" pitchFamily="34" charset="0"/>
                          <a:cs typeface="+mn-cs"/>
                        </a:rPr>
                        <a:t> used EPS; and in Utilities, </a:t>
                      </a:r>
                      <a:r>
                        <a:rPr lang="en-US" sz="1300" b="1" kern="1200">
                          <a:solidFill>
                            <a:schemeClr val="tx1"/>
                          </a:solidFill>
                          <a:latin typeface="Source Sans Pro" panose="020B0503030403020204" pitchFamily="34" charset="0"/>
                          <a:ea typeface="Source Sans Pro" panose="020B0503030403020204" pitchFamily="34" charset="0"/>
                          <a:cs typeface="+mn-cs"/>
                        </a:rPr>
                        <a:t>63%</a:t>
                      </a:r>
                      <a:r>
                        <a:rPr lang="en-US" sz="1300" b="0" kern="1200">
                          <a:solidFill>
                            <a:schemeClr val="tx1"/>
                          </a:solidFill>
                          <a:latin typeface="Source Sans Pro" panose="020B0503030403020204" pitchFamily="34" charset="0"/>
                          <a:ea typeface="Source Sans Pro" panose="020B0503030403020204" pitchFamily="34" charset="0"/>
                          <a:cs typeface="+mn-cs"/>
                        </a:rPr>
                        <a:t> used EPS</a:t>
                      </a:r>
                      <a:endParaRPr lang="en-US" sz="1300" baseline="0">
                        <a:solidFill>
                          <a:schemeClr val="tx1"/>
                        </a:solidFill>
                        <a:latin typeface="Source Sans Pro" panose="020B0503030403020204" pitchFamily="34" charset="0"/>
                        <a:ea typeface="Source Sans Pro" panose="020B0503030403020204" pitchFamily="34" charset="0"/>
                      </a:endParaRPr>
                    </a:p>
                  </a:txBody>
                  <a:tcPr marL="121920" marR="121920" marT="60960" marB="60960">
                    <a:solidFill>
                      <a:schemeClr val="bg2">
                        <a:lumMod val="20000"/>
                        <a:lumOff val="80000"/>
                      </a:schemeClr>
                    </a:solidFill>
                  </a:tcPr>
                </a:tc>
                <a:extLst>
                  <a:ext uri="{0D108BD9-81ED-4DB2-BD59-A6C34878D82A}">
                    <a16:rowId xmlns:a16="http://schemas.microsoft.com/office/drawing/2014/main" val="1593025668"/>
                  </a:ext>
                </a:extLst>
              </a:tr>
              <a:tr h="984719">
                <a:tc>
                  <a:txBody>
                    <a:bodyPr/>
                    <a:lstStyle/>
                    <a:p>
                      <a:pPr marL="0" lvl="0" indent="0">
                        <a:lnSpc>
                          <a:spcPct val="95000"/>
                        </a:lnSpc>
                        <a:spcBef>
                          <a:spcPts val="0"/>
                        </a:spcBef>
                        <a:spcAft>
                          <a:spcPts val="300"/>
                        </a:spcAft>
                        <a:buFont typeface="Arial" panose="020B0604020202020204" pitchFamily="34" charset="0"/>
                        <a:buNone/>
                      </a:pPr>
                      <a:r>
                        <a:rPr lang="en-US" sz="1300" b="1" u="sng" dirty="0">
                          <a:solidFill>
                            <a:schemeClr val="tx1"/>
                          </a:solidFill>
                          <a:latin typeface="Source Sans Pro" panose="020B0503030403020204" pitchFamily="34" charset="0"/>
                          <a:ea typeface="Source Sans Pro" panose="020B0503030403020204" pitchFamily="34" charset="0"/>
                        </a:rPr>
                        <a:t>List of three to seven metrics</a:t>
                      </a:r>
                    </a:p>
                    <a:p>
                      <a:pPr marL="285750" lvl="0" indent="-285750">
                        <a:lnSpc>
                          <a:spcPct val="95000"/>
                        </a:lnSpc>
                        <a:spcBef>
                          <a:spcPts val="0"/>
                        </a:spcBef>
                        <a:spcAft>
                          <a:spcPts val="300"/>
                        </a:spcAft>
                        <a:buFont typeface="Arial" panose="020B0604020202020204" pitchFamily="34" charset="0"/>
                        <a:buChar char="•"/>
                      </a:pPr>
                      <a:r>
                        <a:rPr lang="en-US" sz="1300" dirty="0">
                          <a:solidFill>
                            <a:schemeClr val="tx1"/>
                          </a:solidFill>
                          <a:latin typeface="Source Sans Pro" panose="020B0503030403020204" pitchFamily="34" charset="0"/>
                          <a:ea typeface="Source Sans Pro" panose="020B0503030403020204" pitchFamily="34" charset="0"/>
                        </a:rPr>
                        <a:t>How many?</a:t>
                      </a:r>
                    </a:p>
                    <a:p>
                      <a:pPr marL="285750" lvl="0" indent="-285750">
                        <a:lnSpc>
                          <a:spcPct val="95000"/>
                        </a:lnSpc>
                        <a:spcBef>
                          <a:spcPts val="0"/>
                        </a:spcBef>
                        <a:spcAft>
                          <a:spcPts val="300"/>
                        </a:spcAft>
                        <a:buFont typeface="Arial" panose="020B0604020202020204" pitchFamily="34" charset="0"/>
                        <a:buChar char="•"/>
                      </a:pPr>
                      <a:r>
                        <a:rPr lang="en-US" sz="1300" dirty="0">
                          <a:solidFill>
                            <a:schemeClr val="tx1"/>
                          </a:solidFill>
                          <a:latin typeface="Source Sans Pro" panose="020B0503030403020204" pitchFamily="34" charset="0"/>
                          <a:ea typeface="Source Sans Pro" panose="020B0503030403020204" pitchFamily="34" charset="0"/>
                        </a:rPr>
                        <a:t>Whether to include non-financial metrics?</a:t>
                      </a:r>
                    </a:p>
                  </a:txBody>
                  <a:tcPr marL="121920" marR="121920" marT="60960" marB="60960">
                    <a:solidFill>
                      <a:schemeClr val="bg2">
                        <a:lumMod val="20000"/>
                        <a:lumOff val="80000"/>
                      </a:schemeClr>
                    </a:solidFill>
                  </a:tcPr>
                </a:tc>
                <a:tc>
                  <a:txBody>
                    <a:bodyPr/>
                    <a:lstStyle/>
                    <a:p>
                      <a:pPr marL="0" marR="0" indent="0">
                        <a:spcBef>
                          <a:spcPts val="0"/>
                        </a:spcBef>
                        <a:spcAft>
                          <a:spcPts val="400"/>
                        </a:spcAft>
                        <a:buFont typeface="Arial" panose="020B0604020202020204" pitchFamily="34" charset="0"/>
                        <a:buNone/>
                      </a:pPr>
                      <a:r>
                        <a:rPr lang="en-US" sz="1300">
                          <a:solidFill>
                            <a:schemeClr val="tx1"/>
                          </a:solidFill>
                          <a:effectLst/>
                          <a:latin typeface="Source Sans Pro" panose="020B0503030403020204" pitchFamily="34" charset="0"/>
                          <a:ea typeface="Source Sans Pro" panose="020B0503030403020204" pitchFamily="34" charset="0"/>
                        </a:rPr>
                        <a:t>Majority chose to include </a:t>
                      </a:r>
                      <a:r>
                        <a:rPr lang="en-US" sz="1300" b="1">
                          <a:solidFill>
                            <a:schemeClr val="tx1"/>
                          </a:solidFill>
                          <a:effectLst/>
                          <a:latin typeface="Source Sans Pro" panose="020B0503030403020204" pitchFamily="34" charset="0"/>
                          <a:ea typeface="Source Sans Pro" panose="020B0503030403020204" pitchFamily="34" charset="0"/>
                        </a:rPr>
                        <a:t>three to five measures </a:t>
                      </a:r>
                      <a:r>
                        <a:rPr lang="en-US" sz="1300">
                          <a:solidFill>
                            <a:schemeClr val="tx1"/>
                          </a:solidFill>
                          <a:effectLst/>
                          <a:latin typeface="Source Sans Pro" panose="020B0503030403020204" pitchFamily="34" charset="0"/>
                          <a:ea typeface="Source Sans Pro" panose="020B0503030403020204" pitchFamily="34" charset="0"/>
                        </a:rPr>
                        <a:t>in their tabular list:</a:t>
                      </a:r>
                    </a:p>
                    <a:p>
                      <a:pPr marL="285750" marR="0" lvl="0" indent="-285750" algn="l" defTabSz="457200" rtl="0" eaLnBrk="1" fontAlgn="base" latinLnBrk="0" hangingPunct="1">
                        <a:lnSpc>
                          <a:spcPct val="95000"/>
                        </a:lnSpc>
                        <a:spcBef>
                          <a:spcPts val="0"/>
                        </a:spcBef>
                        <a:spcAft>
                          <a:spcPts val="300"/>
                        </a:spcAft>
                        <a:buFont typeface="Arial" panose="020B0604020202020204" pitchFamily="34" charset="0"/>
                        <a:buChar char="•"/>
                        <a:defRPr/>
                      </a:pPr>
                      <a:r>
                        <a:rPr lang="en-US" sz="1300" b="0" kern="1200">
                          <a:solidFill>
                            <a:schemeClr val="tx1"/>
                          </a:solidFill>
                          <a:latin typeface="Source Sans Pro" panose="020B0503030403020204" pitchFamily="34" charset="0"/>
                          <a:ea typeface="Source Sans Pro" panose="020B0503030403020204" pitchFamily="34" charset="0"/>
                          <a:cs typeface="+mn-cs"/>
                        </a:rPr>
                        <a:t>Over </a:t>
                      </a:r>
                      <a:r>
                        <a:rPr lang="en-US" sz="1300" b="1" kern="1200">
                          <a:solidFill>
                            <a:schemeClr val="tx1"/>
                          </a:solidFill>
                          <a:latin typeface="Source Sans Pro" panose="020B0503030403020204" pitchFamily="34" charset="0"/>
                          <a:ea typeface="Source Sans Pro" panose="020B0503030403020204" pitchFamily="34" charset="0"/>
                          <a:cs typeface="+mn-cs"/>
                        </a:rPr>
                        <a:t>75%</a:t>
                      </a:r>
                      <a:r>
                        <a:rPr lang="en-US" sz="1300" b="0" kern="1200">
                          <a:solidFill>
                            <a:schemeClr val="tx1"/>
                          </a:solidFill>
                          <a:latin typeface="Source Sans Pro" panose="020B0503030403020204" pitchFamily="34" charset="0"/>
                          <a:ea typeface="Source Sans Pro" panose="020B0503030403020204" pitchFamily="34" charset="0"/>
                          <a:cs typeface="+mn-cs"/>
                        </a:rPr>
                        <a:t> of the sample did not include any nonfinancial measures</a:t>
                      </a:r>
                    </a:p>
                    <a:p>
                      <a:pPr marL="285750" marR="0" lvl="0" indent="-285750" algn="l" defTabSz="457200" rtl="0" eaLnBrk="1" fontAlgn="base" latinLnBrk="0" hangingPunct="1">
                        <a:lnSpc>
                          <a:spcPct val="95000"/>
                        </a:lnSpc>
                        <a:spcBef>
                          <a:spcPts val="0"/>
                        </a:spcBef>
                        <a:spcAft>
                          <a:spcPts val="300"/>
                        </a:spcAft>
                        <a:buFont typeface="Arial" panose="020B0604020202020204" pitchFamily="34" charset="0"/>
                        <a:buChar char="•"/>
                        <a:defRPr/>
                      </a:pPr>
                      <a:r>
                        <a:rPr lang="en-US" sz="1300" b="0" kern="1200">
                          <a:solidFill>
                            <a:schemeClr val="tx1"/>
                          </a:solidFill>
                          <a:latin typeface="Source Sans Pro" panose="020B0503030403020204" pitchFamily="34" charset="0"/>
                          <a:ea typeface="Source Sans Pro" panose="020B0503030403020204" pitchFamily="34" charset="0"/>
                          <a:cs typeface="+mn-cs"/>
                        </a:rPr>
                        <a:t>Revenue and EPS were the most common measures — each used by over </a:t>
                      </a:r>
                      <a:r>
                        <a:rPr lang="en-US" sz="1300" b="1" kern="1200">
                          <a:solidFill>
                            <a:schemeClr val="tx1"/>
                          </a:solidFill>
                          <a:latin typeface="Source Sans Pro" panose="020B0503030403020204" pitchFamily="34" charset="0"/>
                          <a:ea typeface="Source Sans Pro" panose="020B0503030403020204" pitchFamily="34" charset="0"/>
                          <a:cs typeface="+mn-cs"/>
                        </a:rPr>
                        <a:t>40%</a:t>
                      </a:r>
                      <a:r>
                        <a:rPr lang="en-US" sz="1300" b="0" kern="1200">
                          <a:solidFill>
                            <a:schemeClr val="tx1"/>
                          </a:solidFill>
                          <a:latin typeface="Source Sans Pro" panose="020B0503030403020204" pitchFamily="34" charset="0"/>
                          <a:ea typeface="Source Sans Pro" panose="020B0503030403020204" pitchFamily="34" charset="0"/>
                          <a:cs typeface="+mn-cs"/>
                        </a:rPr>
                        <a:t> of the sample</a:t>
                      </a:r>
                      <a:endParaRPr lang="en-US" sz="1300">
                        <a:solidFill>
                          <a:schemeClr val="tx1"/>
                        </a:solidFill>
                        <a:latin typeface="Source Sans Pro" panose="020B0503030403020204" pitchFamily="34" charset="0"/>
                        <a:ea typeface="Source Sans Pro" panose="020B0503030403020204" pitchFamily="34" charset="0"/>
                      </a:endParaRPr>
                    </a:p>
                  </a:txBody>
                  <a:tcPr marL="121920" marR="121920" marT="60960" marB="60960">
                    <a:solidFill>
                      <a:schemeClr val="bg2">
                        <a:lumMod val="20000"/>
                        <a:lumOff val="80000"/>
                      </a:schemeClr>
                    </a:solidFill>
                  </a:tcPr>
                </a:tc>
                <a:extLst>
                  <a:ext uri="{0D108BD9-81ED-4DB2-BD59-A6C34878D82A}">
                    <a16:rowId xmlns:a16="http://schemas.microsoft.com/office/drawing/2014/main" val="3664351394"/>
                  </a:ext>
                </a:extLst>
              </a:tr>
              <a:tr h="536090">
                <a:tc>
                  <a:txBody>
                    <a:bodyPr/>
                    <a:lstStyle/>
                    <a:p>
                      <a:pPr marL="0" lvl="0" indent="0">
                        <a:lnSpc>
                          <a:spcPct val="95000"/>
                        </a:lnSpc>
                        <a:spcBef>
                          <a:spcPts val="0"/>
                        </a:spcBef>
                        <a:spcAft>
                          <a:spcPts val="300"/>
                        </a:spcAft>
                        <a:buFont typeface="Arial" panose="020B0604020202020204" pitchFamily="34" charset="0"/>
                        <a:buNone/>
                      </a:pPr>
                      <a:r>
                        <a:rPr lang="en-US" sz="1300" b="1" u="sng" dirty="0">
                          <a:solidFill>
                            <a:schemeClr val="tx1"/>
                          </a:solidFill>
                          <a:latin typeface="Source Sans Pro" panose="020B0503030403020204" pitchFamily="34" charset="0"/>
                          <a:ea typeface="Source Sans Pro" panose="020B0503030403020204" pitchFamily="34" charset="0"/>
                        </a:rPr>
                        <a:t>Description of pay</a:t>
                      </a:r>
                      <a:r>
                        <a:rPr lang="en-US" sz="1300" b="1" u="sng" baseline="0" dirty="0">
                          <a:solidFill>
                            <a:schemeClr val="tx1"/>
                          </a:solidFill>
                          <a:latin typeface="Source Sans Pro" panose="020B0503030403020204" pitchFamily="34" charset="0"/>
                          <a:ea typeface="Source Sans Pro" panose="020B0503030403020204" pitchFamily="34" charset="0"/>
                        </a:rPr>
                        <a:t> vs. performance</a:t>
                      </a:r>
                      <a:r>
                        <a:rPr lang="en-US" sz="1300" b="1" u="sng" dirty="0">
                          <a:solidFill>
                            <a:schemeClr val="tx1"/>
                          </a:solidFill>
                          <a:latin typeface="Source Sans Pro" panose="020B0503030403020204" pitchFamily="34" charset="0"/>
                          <a:ea typeface="Source Sans Pro" panose="020B0503030403020204" pitchFamily="34" charset="0"/>
                        </a:rPr>
                        <a:t> relationship:</a:t>
                      </a:r>
                    </a:p>
                    <a:p>
                      <a:pPr marL="285750" lvl="0" indent="-285750">
                        <a:lnSpc>
                          <a:spcPct val="95000"/>
                        </a:lnSpc>
                        <a:spcBef>
                          <a:spcPts val="0"/>
                        </a:spcBef>
                        <a:spcAft>
                          <a:spcPts val="300"/>
                        </a:spcAft>
                        <a:buFont typeface="Arial" panose="020B0604020202020204" pitchFamily="34" charset="0"/>
                        <a:buChar char="•"/>
                      </a:pPr>
                      <a:r>
                        <a:rPr lang="en-US" sz="1300" dirty="0">
                          <a:solidFill>
                            <a:schemeClr val="tx1"/>
                          </a:solidFill>
                          <a:latin typeface="Source Sans Pro" panose="020B0503030403020204" pitchFamily="34" charset="0"/>
                          <a:ea typeface="Source Sans Pro" panose="020B0503030403020204" pitchFamily="34" charset="0"/>
                        </a:rPr>
                        <a:t>Graph/chart, narrative or both</a:t>
                      </a:r>
                    </a:p>
                  </a:txBody>
                  <a:tcPr marL="121920" marR="121920" marT="60960" marB="60960">
                    <a:solidFill>
                      <a:schemeClr val="bg2">
                        <a:lumMod val="20000"/>
                        <a:lumOff val="80000"/>
                      </a:schemeClr>
                    </a:solidFill>
                  </a:tcPr>
                </a:tc>
                <a:tc>
                  <a:txBody>
                    <a:bodyPr/>
                    <a:lstStyle/>
                    <a:p>
                      <a:pPr marL="285750" marR="0" lvl="0" indent="-285750" algn="l" defTabSz="457200" rtl="0" eaLnBrk="1" fontAlgn="auto" latinLnBrk="0" hangingPunct="1">
                        <a:lnSpc>
                          <a:spcPct val="95000"/>
                        </a:lnSpc>
                        <a:spcBef>
                          <a:spcPts val="0"/>
                        </a:spcBef>
                        <a:spcAft>
                          <a:spcPts val="300"/>
                        </a:spcAft>
                        <a:buClrTx/>
                        <a:buSzTx/>
                        <a:buFont typeface="Arial" panose="020B0604020202020204" pitchFamily="34" charset="0"/>
                        <a:buChar char="•"/>
                        <a:tabLst/>
                        <a:defRPr/>
                      </a:pPr>
                      <a:r>
                        <a:rPr lang="en-US" sz="1300" b="0" dirty="0">
                          <a:solidFill>
                            <a:schemeClr val="tx1"/>
                          </a:solidFill>
                          <a:effectLst/>
                          <a:latin typeface="Source Sans Pro" panose="020B0503030403020204" pitchFamily="34" charset="0"/>
                          <a:ea typeface="Source Sans Pro" panose="020B0503030403020204" pitchFamily="34" charset="0"/>
                        </a:rPr>
                        <a:t>Approximately </a:t>
                      </a:r>
                      <a:r>
                        <a:rPr lang="en-US" sz="1300" b="1" dirty="0">
                          <a:solidFill>
                            <a:schemeClr val="tx1"/>
                          </a:solidFill>
                          <a:latin typeface="Source Sans Pro" panose="020B0503030403020204" pitchFamily="34" charset="0"/>
                          <a:ea typeface="Source Sans Pro" panose="020B0503030403020204" pitchFamily="34" charset="0"/>
                        </a:rPr>
                        <a:t>90%</a:t>
                      </a:r>
                      <a:r>
                        <a:rPr lang="en-US" sz="1300" b="0" dirty="0">
                          <a:solidFill>
                            <a:schemeClr val="tx1"/>
                          </a:solidFill>
                          <a:latin typeface="Source Sans Pro" panose="020B0503030403020204" pitchFamily="34" charset="0"/>
                          <a:ea typeface="Source Sans Pro" panose="020B0503030403020204" pitchFamily="34" charset="0"/>
                        </a:rPr>
                        <a:t> </a:t>
                      </a:r>
                      <a:r>
                        <a:rPr lang="en-US" sz="1300" b="0" dirty="0">
                          <a:solidFill>
                            <a:schemeClr val="tx1"/>
                          </a:solidFill>
                          <a:effectLst/>
                          <a:latin typeface="Source Sans Pro" panose="020B0503030403020204" pitchFamily="34" charset="0"/>
                          <a:ea typeface="Source Sans Pro" panose="020B0503030403020204" pitchFamily="34" charset="0"/>
                        </a:rPr>
                        <a:t>used </a:t>
                      </a:r>
                      <a:r>
                        <a:rPr lang="en-US" sz="1300" dirty="0">
                          <a:solidFill>
                            <a:schemeClr val="tx1"/>
                          </a:solidFill>
                          <a:effectLst/>
                          <a:latin typeface="Source Sans Pro" panose="020B0503030403020204" pitchFamily="34" charset="0"/>
                          <a:ea typeface="Source Sans Pro" panose="020B0503030403020204" pitchFamily="34" charset="0"/>
                        </a:rPr>
                        <a:t>at least one</a:t>
                      </a:r>
                      <a:r>
                        <a:rPr lang="en-US" sz="1300" b="1" dirty="0">
                          <a:solidFill>
                            <a:schemeClr val="tx1"/>
                          </a:solidFill>
                          <a:effectLst/>
                          <a:latin typeface="Source Sans Pro" panose="020B0503030403020204" pitchFamily="34" charset="0"/>
                          <a:ea typeface="Source Sans Pro" panose="020B0503030403020204" pitchFamily="34" charset="0"/>
                        </a:rPr>
                        <a:t> graph/chart </a:t>
                      </a:r>
                      <a:r>
                        <a:rPr lang="en-US" sz="1300" dirty="0">
                          <a:solidFill>
                            <a:schemeClr val="tx1"/>
                          </a:solidFill>
                          <a:effectLst/>
                          <a:latin typeface="Source Sans Pro" panose="020B0503030403020204" pitchFamily="34" charset="0"/>
                          <a:ea typeface="Source Sans Pro" panose="020B0503030403020204" pitchFamily="34" charset="0"/>
                        </a:rPr>
                        <a:t>to describe the relationship</a:t>
                      </a:r>
                    </a:p>
                    <a:p>
                      <a:pPr marL="285750" marR="0" lvl="0" indent="-285750" algn="l" defTabSz="457200" rtl="0" eaLnBrk="1" fontAlgn="auto" latinLnBrk="0" hangingPunct="1">
                        <a:lnSpc>
                          <a:spcPct val="95000"/>
                        </a:lnSpc>
                        <a:spcBef>
                          <a:spcPts val="0"/>
                        </a:spcBef>
                        <a:spcAft>
                          <a:spcPts val="300"/>
                        </a:spcAft>
                        <a:buClrTx/>
                        <a:buSzTx/>
                        <a:buFont typeface="Arial" panose="020B0604020202020204" pitchFamily="34" charset="0"/>
                        <a:buChar char="•"/>
                        <a:tabLst/>
                        <a:defRPr/>
                      </a:pPr>
                      <a:r>
                        <a:rPr lang="en-US" sz="1300" dirty="0">
                          <a:solidFill>
                            <a:schemeClr val="tx1"/>
                          </a:solidFill>
                          <a:latin typeface="Source Sans Pro" panose="020B0503030403020204" pitchFamily="34" charset="0"/>
                          <a:ea typeface="Source Sans Pro" panose="020B0503030403020204" pitchFamily="34" charset="0"/>
                        </a:rPr>
                        <a:t>Most did not include robust narratives</a:t>
                      </a:r>
                      <a:endParaRPr lang="en-US" sz="1300" dirty="0">
                        <a:solidFill>
                          <a:schemeClr val="tx1"/>
                        </a:solidFill>
                        <a:effectLst/>
                        <a:latin typeface="Source Sans Pro" panose="020B0503030403020204" pitchFamily="34" charset="0"/>
                        <a:ea typeface="Source Sans Pro" panose="020B0503030403020204" pitchFamily="34" charset="0"/>
                      </a:endParaRPr>
                    </a:p>
                  </a:txBody>
                  <a:tcPr marL="121920" marR="121920" marT="60960" marB="60960">
                    <a:solidFill>
                      <a:schemeClr val="bg2">
                        <a:lumMod val="20000"/>
                        <a:lumOff val="80000"/>
                      </a:schemeClr>
                    </a:solidFill>
                  </a:tcPr>
                </a:tc>
                <a:extLst>
                  <a:ext uri="{0D108BD9-81ED-4DB2-BD59-A6C34878D82A}">
                    <a16:rowId xmlns:a16="http://schemas.microsoft.com/office/drawing/2014/main" val="157999145"/>
                  </a:ext>
                </a:extLst>
              </a:tr>
            </a:tbl>
          </a:graphicData>
        </a:graphic>
      </p:graphicFrame>
    </p:spTree>
    <p:extLst>
      <p:ext uri="{BB962C8B-B14F-4D97-AF65-F5344CB8AC3E}">
        <p14:creationId xmlns:p14="http://schemas.microsoft.com/office/powerpoint/2010/main" val="140696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Blackline – Case Study</a:t>
            </a:r>
            <a:endParaRPr lang="en-US" dirty="0">
              <a:solidFill>
                <a:schemeClr val="accent1"/>
              </a:solidFill>
            </a:endParaRP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15</a:t>
            </a:fld>
            <a:endParaRPr lang="en-US"/>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15</a:t>
            </a:fld>
            <a:endParaRPr lang="en-US"/>
          </a:p>
        </p:txBody>
      </p:sp>
      <p:sp>
        <p:nvSpPr>
          <p:cNvPr id="3" name="TextBox 2">
            <a:extLst>
              <a:ext uri="{FF2B5EF4-FFF2-40B4-BE49-F238E27FC236}">
                <a16:creationId xmlns:a16="http://schemas.microsoft.com/office/drawing/2014/main" id="{A70DAE52-67C5-3EF0-4C0E-45831CB0D6AA}"/>
              </a:ext>
            </a:extLst>
          </p:cNvPr>
          <p:cNvSpPr txBox="1"/>
          <p:nvPr/>
        </p:nvSpPr>
        <p:spPr>
          <a:xfrm>
            <a:off x="225552" y="1426464"/>
            <a:ext cx="11210544" cy="4247317"/>
          </a:xfrm>
          <a:prstGeom prst="rect">
            <a:avLst/>
          </a:prstGeom>
          <a:noFill/>
        </p:spPr>
        <p:txBody>
          <a:bodyPr wrap="square" rtlCol="0">
            <a:spAutoFit/>
          </a:bodyPr>
          <a:lstStyle/>
          <a:p>
            <a:pPr marL="285750" indent="-285750" algn="l">
              <a:buFont typeface="Arial" panose="020B0604020202020204" pitchFamily="34" charset="0"/>
              <a:buChar char="•"/>
            </a:pPr>
            <a:r>
              <a:rPr lang="en-US" dirty="0"/>
              <a:t>Unique Disclosure requiring Engagement with Internal and External Stakeholders</a:t>
            </a:r>
          </a:p>
          <a:p>
            <a:pPr algn="l"/>
            <a:endParaRPr lang="en-US" dirty="0"/>
          </a:p>
          <a:p>
            <a:pPr marL="742950" lvl="1" indent="-285750">
              <a:buFont typeface="Wingdings" panose="05000000000000000000" pitchFamily="2" charset="2"/>
              <a:buChar char="Ø"/>
            </a:pPr>
            <a:r>
              <a:rPr lang="en-US" dirty="0"/>
              <a:t>Internal Stakeholders</a:t>
            </a:r>
          </a:p>
          <a:p>
            <a:pPr marL="1200150" lvl="2" indent="-285750">
              <a:buFont typeface="Wingdings" panose="05000000000000000000" pitchFamily="2" charset="2"/>
              <a:buChar char="ü"/>
            </a:pPr>
            <a:r>
              <a:rPr lang="en-US" dirty="0"/>
              <a:t>Investor Relations – What is the appropriate Peer Group to use (consistent with Performance Graph?)</a:t>
            </a:r>
          </a:p>
          <a:p>
            <a:pPr marL="1200150" lvl="2" indent="-285750">
              <a:buFont typeface="Wingdings" panose="05000000000000000000" pitchFamily="2" charset="2"/>
              <a:buChar char="ü"/>
            </a:pPr>
            <a:r>
              <a:rPr lang="en-US" dirty="0"/>
              <a:t>Accounting - Are re-valuations ASC718 compliant?</a:t>
            </a:r>
          </a:p>
          <a:p>
            <a:pPr marL="1200150" lvl="2" indent="-285750">
              <a:buFont typeface="Wingdings" panose="05000000000000000000" pitchFamily="2" charset="2"/>
              <a:buChar char="ü"/>
            </a:pPr>
            <a:r>
              <a:rPr lang="en-US" dirty="0"/>
              <a:t>Legal – Overall responsibility for proxy statement</a:t>
            </a:r>
          </a:p>
          <a:p>
            <a:pPr marL="1200150" lvl="2" indent="-285750">
              <a:buFont typeface="Wingdings" panose="05000000000000000000" pitchFamily="2" charset="2"/>
              <a:buChar char="ü"/>
            </a:pPr>
            <a:r>
              <a:rPr lang="en-US" dirty="0"/>
              <a:t>Human Resources – Who are the Named Executive Officers and the Summary Compensation Table amounts</a:t>
            </a:r>
          </a:p>
          <a:p>
            <a:pPr marL="1200150" lvl="2" indent="-285750">
              <a:buFont typeface="Wingdings" panose="05000000000000000000" pitchFamily="2" charset="2"/>
              <a:buChar char="ü"/>
            </a:pPr>
            <a:r>
              <a:rPr lang="en-US" dirty="0"/>
              <a:t>Compensation Committee – Overall consultation regarding choices made</a:t>
            </a:r>
          </a:p>
          <a:p>
            <a:pPr lvl="2"/>
            <a:endParaRPr lang="en-US" dirty="0"/>
          </a:p>
          <a:p>
            <a:pPr marL="742950" lvl="1" indent="-285750">
              <a:buFont typeface="Wingdings" panose="05000000000000000000" pitchFamily="2" charset="2"/>
              <a:buChar char="Ø"/>
            </a:pPr>
            <a:r>
              <a:rPr lang="en-US" dirty="0"/>
              <a:t>External Stakeholders</a:t>
            </a:r>
          </a:p>
          <a:p>
            <a:pPr marL="1200150" lvl="2" indent="-285750">
              <a:buFont typeface="Wingdings" panose="05000000000000000000" pitchFamily="2" charset="2"/>
              <a:buChar char="ü"/>
            </a:pPr>
            <a:r>
              <a:rPr lang="en-US" dirty="0"/>
              <a:t>External Counsel</a:t>
            </a:r>
          </a:p>
          <a:p>
            <a:pPr marL="1200150" lvl="2" indent="-285750">
              <a:buFont typeface="Wingdings" panose="05000000000000000000" pitchFamily="2" charset="2"/>
              <a:buChar char="ü"/>
            </a:pPr>
            <a:r>
              <a:rPr lang="en-US" dirty="0"/>
              <a:t>Equity Valuation Consultant</a:t>
            </a:r>
          </a:p>
          <a:p>
            <a:pPr marL="1200150" lvl="2" indent="-285750">
              <a:buFont typeface="Wingdings" panose="05000000000000000000" pitchFamily="2" charset="2"/>
              <a:buChar char="ü"/>
            </a:pPr>
            <a:r>
              <a:rPr lang="en-US" dirty="0"/>
              <a:t>Compensation Consultant</a:t>
            </a:r>
          </a:p>
          <a:p>
            <a:pPr lvl="2"/>
            <a:endParaRPr lang="en-US" dirty="0"/>
          </a:p>
        </p:txBody>
      </p:sp>
    </p:spTree>
    <p:extLst>
      <p:ext uri="{BB962C8B-B14F-4D97-AF65-F5344CB8AC3E}">
        <p14:creationId xmlns:p14="http://schemas.microsoft.com/office/powerpoint/2010/main" val="363512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Blackline – Process / Timeline</a:t>
            </a:r>
            <a:endParaRPr lang="en-US" dirty="0">
              <a:solidFill>
                <a:schemeClr val="accent1"/>
              </a:solidFill>
            </a:endParaRP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16</a:t>
            </a:fld>
            <a:endParaRPr lang="en-US"/>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16</a:t>
            </a:fld>
            <a:endParaRPr lang="en-US"/>
          </a:p>
        </p:txBody>
      </p:sp>
      <p:sp>
        <p:nvSpPr>
          <p:cNvPr id="3" name="TextBox 2">
            <a:extLst>
              <a:ext uri="{FF2B5EF4-FFF2-40B4-BE49-F238E27FC236}">
                <a16:creationId xmlns:a16="http://schemas.microsoft.com/office/drawing/2014/main" id="{A70DAE52-67C5-3EF0-4C0E-45831CB0D6AA}"/>
              </a:ext>
            </a:extLst>
          </p:cNvPr>
          <p:cNvSpPr txBox="1"/>
          <p:nvPr/>
        </p:nvSpPr>
        <p:spPr>
          <a:xfrm>
            <a:off x="225552" y="1426464"/>
            <a:ext cx="11210544" cy="3970318"/>
          </a:xfrm>
          <a:prstGeom prst="rect">
            <a:avLst/>
          </a:prstGeom>
          <a:noFill/>
        </p:spPr>
        <p:txBody>
          <a:bodyPr wrap="square" rtlCol="0">
            <a:spAutoFit/>
          </a:bodyPr>
          <a:lstStyle/>
          <a:p>
            <a:pPr algn="l"/>
            <a:endParaRPr lang="en-US" dirty="0"/>
          </a:p>
          <a:p>
            <a:pPr marL="742950" lvl="1" indent="-285750">
              <a:buFont typeface="Wingdings" panose="05000000000000000000" pitchFamily="2" charset="2"/>
              <a:buChar char="Ø"/>
            </a:pPr>
            <a:r>
              <a:rPr lang="en-US" dirty="0"/>
              <a:t>Compile outstanding equity data (anytime after March of fiscal year as to include current year grants)</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Compose list of potential Named Executive Officers for fiscal year </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Initial estimates for Compensation Actually Paid reviewed in Q3 of Fiscal Year</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Final estimates done on January 2</a:t>
            </a:r>
            <a:r>
              <a:rPr lang="en-US" baseline="30000" dirty="0"/>
              <a:t>nd</a:t>
            </a:r>
            <a:endParaRPr lang="en-US" dirty="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Final calculations and disclosures completed upon completion of Summary Compensation Table</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Drafting of Proxy in January</a:t>
            </a:r>
          </a:p>
          <a:p>
            <a:pPr lvl="2"/>
            <a:endParaRPr lang="en-US" dirty="0"/>
          </a:p>
          <a:p>
            <a:pPr lvl="2"/>
            <a:endParaRPr lang="en-US" dirty="0"/>
          </a:p>
        </p:txBody>
      </p:sp>
    </p:spTree>
    <p:extLst>
      <p:ext uri="{BB962C8B-B14F-4D97-AF65-F5344CB8AC3E}">
        <p14:creationId xmlns:p14="http://schemas.microsoft.com/office/powerpoint/2010/main" val="2977530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Pay Vs. Performance  - Main Table Example</a:t>
            </a:r>
            <a:endParaRPr lang="en-US" dirty="0">
              <a:solidFill>
                <a:schemeClr val="accent1"/>
              </a:solidFill>
            </a:endParaRP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17</a:t>
            </a:fld>
            <a:endParaRPr lang="en-US"/>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17</a:t>
            </a:fld>
            <a:endParaRPr lang="en-US"/>
          </a:p>
        </p:txBody>
      </p:sp>
      <p:grpSp>
        <p:nvGrpSpPr>
          <p:cNvPr id="20" name="Group 19">
            <a:extLst>
              <a:ext uri="{FF2B5EF4-FFF2-40B4-BE49-F238E27FC236}">
                <a16:creationId xmlns:a16="http://schemas.microsoft.com/office/drawing/2014/main" id="{1B2BABBF-6451-83C4-D88F-B47BFB7B10C2}"/>
              </a:ext>
            </a:extLst>
          </p:cNvPr>
          <p:cNvGrpSpPr/>
          <p:nvPr/>
        </p:nvGrpSpPr>
        <p:grpSpPr>
          <a:xfrm>
            <a:off x="471134" y="4320260"/>
            <a:ext cx="5314950" cy="690265"/>
            <a:chOff x="471134" y="4320260"/>
            <a:chExt cx="5314950" cy="690265"/>
          </a:xfrm>
        </p:grpSpPr>
        <p:sp>
          <p:nvSpPr>
            <p:cNvPr id="5" name="TextBox 4">
              <a:extLst>
                <a:ext uri="{FF2B5EF4-FFF2-40B4-BE49-F238E27FC236}">
                  <a16:creationId xmlns:a16="http://schemas.microsoft.com/office/drawing/2014/main" id="{A1512FA9-0094-2217-CC4B-B213CD7BEA56}"/>
                </a:ext>
              </a:extLst>
            </p:cNvPr>
            <p:cNvSpPr txBox="1"/>
            <p:nvPr/>
          </p:nvSpPr>
          <p:spPr>
            <a:xfrm>
              <a:off x="766409" y="4364194"/>
              <a:ext cx="5019675"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How can Compensation Actually Paid (CAP) be Negative?</a:t>
              </a:r>
            </a:p>
          </p:txBody>
        </p:sp>
        <p:pic>
          <p:nvPicPr>
            <p:cNvPr id="8" name="Graphic 7">
              <a:extLst>
                <a:ext uri="{FF2B5EF4-FFF2-40B4-BE49-F238E27FC236}">
                  <a16:creationId xmlns:a16="http://schemas.microsoft.com/office/drawing/2014/main" id="{BAE9F1B2-560C-1281-2099-28BADD6D3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134" y="4320260"/>
              <a:ext cx="457200" cy="457200"/>
            </a:xfrm>
            <a:prstGeom prst="rect">
              <a:avLst/>
            </a:prstGeom>
          </p:spPr>
        </p:pic>
      </p:grpSp>
      <p:grpSp>
        <p:nvGrpSpPr>
          <p:cNvPr id="21" name="Group 20">
            <a:extLst>
              <a:ext uri="{FF2B5EF4-FFF2-40B4-BE49-F238E27FC236}">
                <a16:creationId xmlns:a16="http://schemas.microsoft.com/office/drawing/2014/main" id="{0499FCA4-6614-278B-B9D2-FFB850FCDCDA}"/>
              </a:ext>
            </a:extLst>
          </p:cNvPr>
          <p:cNvGrpSpPr/>
          <p:nvPr/>
        </p:nvGrpSpPr>
        <p:grpSpPr>
          <a:xfrm>
            <a:off x="461508" y="4298714"/>
            <a:ext cx="10996068" cy="1237234"/>
            <a:chOff x="461508" y="4298714"/>
            <a:chExt cx="10996068" cy="1237234"/>
          </a:xfrm>
        </p:grpSpPr>
        <p:pic>
          <p:nvPicPr>
            <p:cNvPr id="13" name="Graphic 12">
              <a:extLst>
                <a:ext uri="{FF2B5EF4-FFF2-40B4-BE49-F238E27FC236}">
                  <a16:creationId xmlns:a16="http://schemas.microsoft.com/office/drawing/2014/main" id="{8F56CB0F-70EA-A1D6-EFDF-9632999FD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508" y="5078748"/>
              <a:ext cx="457200" cy="457200"/>
            </a:xfrm>
            <a:prstGeom prst="rect">
              <a:avLst/>
            </a:prstGeom>
          </p:spPr>
        </p:pic>
        <p:sp>
          <p:nvSpPr>
            <p:cNvPr id="11" name="TextBox 10">
              <a:extLst>
                <a:ext uri="{FF2B5EF4-FFF2-40B4-BE49-F238E27FC236}">
                  <a16:creationId xmlns:a16="http://schemas.microsoft.com/office/drawing/2014/main" id="{FD48F51B-A8AA-33E0-6523-3BAFA8A22BA4}"/>
                </a:ext>
              </a:extLst>
            </p:cNvPr>
            <p:cNvSpPr txBox="1"/>
            <p:nvPr/>
          </p:nvSpPr>
          <p:spPr>
            <a:xfrm>
              <a:off x="6437901" y="4298714"/>
              <a:ext cx="5019675" cy="646331"/>
            </a:xfrm>
            <a:prstGeom prst="rect">
              <a:avLst/>
            </a:prstGeom>
            <a:solidFill>
              <a:schemeClr val="bg1"/>
            </a:solidFill>
          </p:spPr>
          <p:txBody>
            <a:bodyPr wrap="square" rtlCol="0">
              <a:spAutoFit/>
            </a:bodyPr>
            <a:lstStyle/>
            <a:p>
              <a:pPr algn="l"/>
              <a:r>
                <a:rPr lang="en-US" dirty="0">
                  <a:latin typeface="Source Sans Pro" panose="020B0503030403020204" pitchFamily="34" charset="0"/>
                  <a:ea typeface="Source Sans Pro" panose="020B0503030403020204" pitchFamily="34" charset="0"/>
                </a:rPr>
                <a:t>CAP is for 1-Year, but TSR is over multiple years.  There is a disconnect!</a:t>
              </a:r>
            </a:p>
          </p:txBody>
        </p:sp>
      </p:grpSp>
      <p:grpSp>
        <p:nvGrpSpPr>
          <p:cNvPr id="22" name="Group 21">
            <a:extLst>
              <a:ext uri="{FF2B5EF4-FFF2-40B4-BE49-F238E27FC236}">
                <a16:creationId xmlns:a16="http://schemas.microsoft.com/office/drawing/2014/main" id="{57CB3FB0-752C-E4FB-6E78-4D13615DB857}"/>
              </a:ext>
            </a:extLst>
          </p:cNvPr>
          <p:cNvGrpSpPr/>
          <p:nvPr/>
        </p:nvGrpSpPr>
        <p:grpSpPr>
          <a:xfrm>
            <a:off x="766409" y="4320260"/>
            <a:ext cx="5726610" cy="1127820"/>
            <a:chOff x="766409" y="4320260"/>
            <a:chExt cx="5726610" cy="1127820"/>
          </a:xfrm>
        </p:grpSpPr>
        <p:pic>
          <p:nvPicPr>
            <p:cNvPr id="15" name="Graphic 14">
              <a:extLst>
                <a:ext uri="{FF2B5EF4-FFF2-40B4-BE49-F238E27FC236}">
                  <a16:creationId xmlns:a16="http://schemas.microsoft.com/office/drawing/2014/main" id="{FCE136AE-9CD9-4621-F250-E52DD5C949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5819" y="4320260"/>
              <a:ext cx="457200" cy="457200"/>
            </a:xfrm>
            <a:prstGeom prst="rect">
              <a:avLst/>
            </a:prstGeom>
          </p:spPr>
        </p:pic>
        <p:sp>
          <p:nvSpPr>
            <p:cNvPr id="18" name="TextBox 17">
              <a:extLst>
                <a:ext uri="{FF2B5EF4-FFF2-40B4-BE49-F238E27FC236}">
                  <a16:creationId xmlns:a16="http://schemas.microsoft.com/office/drawing/2014/main" id="{00FA9A3A-862D-6FDF-02B2-E366B6EC8AAF}"/>
                </a:ext>
              </a:extLst>
            </p:cNvPr>
            <p:cNvSpPr txBox="1"/>
            <p:nvPr/>
          </p:nvSpPr>
          <p:spPr>
            <a:xfrm>
              <a:off x="766409" y="5078748"/>
              <a:ext cx="5019675"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Do investors care about this?</a:t>
              </a:r>
            </a:p>
          </p:txBody>
        </p:sp>
      </p:grpSp>
      <p:grpSp>
        <p:nvGrpSpPr>
          <p:cNvPr id="24" name="Group 23">
            <a:extLst>
              <a:ext uri="{FF2B5EF4-FFF2-40B4-BE49-F238E27FC236}">
                <a16:creationId xmlns:a16="http://schemas.microsoft.com/office/drawing/2014/main" id="{1FB877ED-89DD-9F40-82D2-F34D525FE955}"/>
              </a:ext>
            </a:extLst>
          </p:cNvPr>
          <p:cNvGrpSpPr/>
          <p:nvPr/>
        </p:nvGrpSpPr>
        <p:grpSpPr>
          <a:xfrm>
            <a:off x="685963" y="1389968"/>
            <a:ext cx="10771613" cy="2305372"/>
            <a:chOff x="1295563" y="1389968"/>
            <a:chExt cx="10771613" cy="2305372"/>
          </a:xfrm>
        </p:grpSpPr>
        <p:grpSp>
          <p:nvGrpSpPr>
            <p:cNvPr id="14" name="Group 13">
              <a:extLst>
                <a:ext uri="{FF2B5EF4-FFF2-40B4-BE49-F238E27FC236}">
                  <a16:creationId xmlns:a16="http://schemas.microsoft.com/office/drawing/2014/main" id="{A950177D-29AD-5001-4447-EAAF8F8C2CF9}"/>
                </a:ext>
              </a:extLst>
            </p:cNvPr>
            <p:cNvGrpSpPr/>
            <p:nvPr/>
          </p:nvGrpSpPr>
          <p:grpSpPr>
            <a:xfrm>
              <a:off x="1295563" y="1389968"/>
              <a:ext cx="10771613" cy="2305372"/>
              <a:chOff x="1295563" y="1389968"/>
              <a:chExt cx="10771613" cy="2305372"/>
            </a:xfrm>
          </p:grpSpPr>
          <p:pic>
            <p:nvPicPr>
              <p:cNvPr id="9" name="Picture 8">
                <a:extLst>
                  <a:ext uri="{FF2B5EF4-FFF2-40B4-BE49-F238E27FC236}">
                    <a16:creationId xmlns:a16="http://schemas.microsoft.com/office/drawing/2014/main" id="{68B2B653-B0D7-02C3-5314-5FD5DAF0C7F3}"/>
                  </a:ext>
                </a:extLst>
              </p:cNvPr>
              <p:cNvPicPr>
                <a:picLocks noChangeAspect="1"/>
              </p:cNvPicPr>
              <p:nvPr/>
            </p:nvPicPr>
            <p:blipFill>
              <a:blip r:embed="rId9"/>
              <a:stretch>
                <a:fillRect/>
              </a:stretch>
            </p:blipFill>
            <p:spPr>
              <a:xfrm>
                <a:off x="1807319" y="1389968"/>
                <a:ext cx="10259857" cy="2305372"/>
              </a:xfrm>
              <a:prstGeom prst="rect">
                <a:avLst/>
              </a:prstGeom>
            </p:spPr>
          </p:pic>
          <p:pic>
            <p:nvPicPr>
              <p:cNvPr id="12" name="Picture 11">
                <a:extLst>
                  <a:ext uri="{FF2B5EF4-FFF2-40B4-BE49-F238E27FC236}">
                    <a16:creationId xmlns:a16="http://schemas.microsoft.com/office/drawing/2014/main" id="{9F35B573-1EEA-1A5B-6504-B7C0080BD081}"/>
                  </a:ext>
                </a:extLst>
              </p:cNvPr>
              <p:cNvPicPr>
                <a:picLocks noChangeAspect="1"/>
              </p:cNvPicPr>
              <p:nvPr/>
            </p:nvPicPr>
            <p:blipFill>
              <a:blip r:embed="rId10"/>
              <a:stretch>
                <a:fillRect/>
              </a:stretch>
            </p:blipFill>
            <p:spPr>
              <a:xfrm>
                <a:off x="1295563" y="2554846"/>
                <a:ext cx="523948" cy="1095528"/>
              </a:xfrm>
              <a:prstGeom prst="rect">
                <a:avLst/>
              </a:prstGeom>
            </p:spPr>
          </p:pic>
        </p:grpSp>
        <p:sp>
          <p:nvSpPr>
            <p:cNvPr id="16" name="Rectangle 15">
              <a:extLst>
                <a:ext uri="{FF2B5EF4-FFF2-40B4-BE49-F238E27FC236}">
                  <a16:creationId xmlns:a16="http://schemas.microsoft.com/office/drawing/2014/main" id="{E7EC69EE-F577-F77C-75D0-711625F9F6CD}"/>
                </a:ext>
              </a:extLst>
            </p:cNvPr>
            <p:cNvSpPr/>
            <p:nvPr/>
          </p:nvSpPr>
          <p:spPr>
            <a:xfrm>
              <a:off x="7620000" y="2023872"/>
              <a:ext cx="829056"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a:extLst>
              <a:ext uri="{FF2B5EF4-FFF2-40B4-BE49-F238E27FC236}">
                <a16:creationId xmlns:a16="http://schemas.microsoft.com/office/drawing/2014/main" id="{D9CFD1AB-1808-F1AD-4A32-305C433E2DAD}"/>
              </a:ext>
            </a:extLst>
          </p:cNvPr>
          <p:cNvCxnSpPr/>
          <p:nvPr/>
        </p:nvCxnSpPr>
        <p:spPr>
          <a:xfrm>
            <a:off x="10852150" y="1130300"/>
            <a:ext cx="0" cy="100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7B4543-1DA6-F90A-3A47-E686C852D234}"/>
              </a:ext>
            </a:extLst>
          </p:cNvPr>
          <p:cNvSpPr txBox="1"/>
          <p:nvPr/>
        </p:nvSpPr>
        <p:spPr>
          <a:xfrm>
            <a:off x="10436225" y="679450"/>
            <a:ext cx="831850" cy="646331"/>
          </a:xfrm>
          <a:prstGeom prst="rect">
            <a:avLst/>
          </a:prstGeom>
          <a:solidFill>
            <a:schemeClr val="bg1"/>
          </a:solidFill>
          <a:ln>
            <a:solidFill>
              <a:srgbClr val="FF0000"/>
            </a:solidFill>
          </a:ln>
        </p:spPr>
        <p:txBody>
          <a:bodyPr wrap="square" rtlCol="0">
            <a:spAutoFit/>
          </a:bodyPr>
          <a:lstStyle/>
          <a:p>
            <a:pPr algn="ctr"/>
            <a:r>
              <a:rPr lang="en-US" sz="1200" dirty="0"/>
              <a:t>Company Selected Measure</a:t>
            </a:r>
          </a:p>
        </p:txBody>
      </p:sp>
      <p:cxnSp>
        <p:nvCxnSpPr>
          <p:cNvPr id="3" name="Straight Arrow Connector 2">
            <a:extLst>
              <a:ext uri="{FF2B5EF4-FFF2-40B4-BE49-F238E27FC236}">
                <a16:creationId xmlns:a16="http://schemas.microsoft.com/office/drawing/2014/main" id="{631C65BA-EDC9-545E-2746-073DFF75B477}"/>
              </a:ext>
            </a:extLst>
          </p:cNvPr>
          <p:cNvCxnSpPr>
            <a:cxnSpLocks/>
          </p:cNvCxnSpPr>
          <p:nvPr/>
        </p:nvCxnSpPr>
        <p:spPr>
          <a:xfrm flipH="1" flipV="1">
            <a:off x="7800359" y="2895490"/>
            <a:ext cx="384791" cy="7548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39A3BC9-FB44-58D1-CA07-F301509A1413}"/>
              </a:ext>
            </a:extLst>
          </p:cNvPr>
          <p:cNvSpPr/>
          <p:nvPr/>
        </p:nvSpPr>
        <p:spPr>
          <a:xfrm>
            <a:off x="161925" y="375440"/>
            <a:ext cx="11868150" cy="5803110"/>
          </a:xfrm>
          <a:prstGeom prst="rect">
            <a:avLst/>
          </a:prstGeom>
          <a:solidFill>
            <a:schemeClr val="bg1">
              <a:lumMod val="85000"/>
              <a:alpha val="5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8C256C1-EE20-D044-66F0-0BED8738D940}"/>
              </a:ext>
            </a:extLst>
          </p:cNvPr>
          <p:cNvSpPr/>
          <p:nvPr/>
        </p:nvSpPr>
        <p:spPr>
          <a:xfrm>
            <a:off x="3568700" y="3102610"/>
            <a:ext cx="558800" cy="54776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51B6DD6-BC5B-64D1-7DFC-4EA99E4421D5}"/>
              </a:ext>
            </a:extLst>
          </p:cNvPr>
          <p:cNvGrpSpPr/>
          <p:nvPr/>
        </p:nvGrpSpPr>
        <p:grpSpPr>
          <a:xfrm>
            <a:off x="3302053" y="2838795"/>
            <a:ext cx="5359348" cy="1200329"/>
            <a:chOff x="5362602" y="5132039"/>
            <a:chExt cx="5359348" cy="1200329"/>
          </a:xfrm>
        </p:grpSpPr>
        <p:pic>
          <p:nvPicPr>
            <p:cNvPr id="23" name="Graphic 22">
              <a:extLst>
                <a:ext uri="{FF2B5EF4-FFF2-40B4-BE49-F238E27FC236}">
                  <a16:creationId xmlns:a16="http://schemas.microsoft.com/office/drawing/2014/main" id="{F87D6B75-4003-A817-B90B-B2D2756827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62602" y="5132039"/>
              <a:ext cx="1054048" cy="1054048"/>
            </a:xfrm>
            <a:prstGeom prst="rect">
              <a:avLst/>
            </a:prstGeom>
          </p:spPr>
        </p:pic>
        <p:sp>
          <p:nvSpPr>
            <p:cNvPr id="25" name="TextBox 24">
              <a:extLst>
                <a:ext uri="{FF2B5EF4-FFF2-40B4-BE49-F238E27FC236}">
                  <a16:creationId xmlns:a16="http://schemas.microsoft.com/office/drawing/2014/main" id="{20EB102E-4579-E8DB-F515-6E620DEF912E}"/>
                </a:ext>
              </a:extLst>
            </p:cNvPr>
            <p:cNvSpPr txBox="1"/>
            <p:nvPr/>
          </p:nvSpPr>
          <p:spPr>
            <a:xfrm>
              <a:off x="6416650" y="5132039"/>
              <a:ext cx="4305300" cy="1200329"/>
            </a:xfrm>
            <a:prstGeom prst="rect">
              <a:avLst/>
            </a:prstGeom>
            <a:solidFill>
              <a:schemeClr val="bg1"/>
            </a:solidFill>
          </p:spPr>
          <p:txBody>
            <a:bodyPr wrap="square" rtlCol="0">
              <a:spAutoFit/>
            </a:bodyPr>
            <a:lstStyle/>
            <a:p>
              <a:pPr algn="l"/>
              <a:r>
                <a:rPr lang="en-US" sz="3600" dirty="0">
                  <a:latin typeface="Source Sans Pro" panose="020B0503030403020204" pitchFamily="34" charset="0"/>
                  <a:ea typeface="Source Sans Pro" panose="020B0503030403020204" pitchFamily="34" charset="0"/>
                </a:rPr>
                <a:t>What can analysis be done from the data?</a:t>
              </a:r>
            </a:p>
          </p:txBody>
        </p:sp>
      </p:grpSp>
    </p:spTree>
    <p:extLst>
      <p:ext uri="{BB962C8B-B14F-4D97-AF65-F5344CB8AC3E}">
        <p14:creationId xmlns:p14="http://schemas.microsoft.com/office/powerpoint/2010/main" val="8740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Measuring PvP Alignment </a:t>
            </a:r>
            <a:r>
              <a:rPr lang="en-US" dirty="0">
                <a:solidFill>
                  <a:schemeClr val="accent1"/>
                </a:solidFill>
              </a:rPr>
              <a:t>| The Russell 3000</a:t>
            </a: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18</a:t>
            </a:fld>
            <a:endParaRPr lang="en-US"/>
          </a:p>
        </p:txBody>
      </p:sp>
      <p:sp>
        <p:nvSpPr>
          <p:cNvPr id="15" name="TextBox 14">
            <a:extLst>
              <a:ext uri="{FF2B5EF4-FFF2-40B4-BE49-F238E27FC236}">
                <a16:creationId xmlns:a16="http://schemas.microsoft.com/office/drawing/2014/main" id="{5662AAFA-0C3A-881E-ECB2-9A399C5601D0}"/>
              </a:ext>
            </a:extLst>
          </p:cNvPr>
          <p:cNvSpPr txBox="1"/>
          <p:nvPr/>
        </p:nvSpPr>
        <p:spPr>
          <a:xfrm>
            <a:off x="310895" y="1200150"/>
            <a:ext cx="11433430" cy="369332"/>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Start with Russell 3000, eliminate </a:t>
            </a:r>
            <a:r>
              <a:rPr lang="en-US" dirty="0" err="1">
                <a:latin typeface="Source Sans Pro" panose="020B0503030403020204" pitchFamily="34" charset="0"/>
                <a:ea typeface="Source Sans Pro" panose="020B0503030403020204" pitchFamily="34" charset="0"/>
              </a:rPr>
              <a:t>EGCs</a:t>
            </a:r>
            <a:r>
              <a:rPr lang="en-US" dirty="0">
                <a:latin typeface="Source Sans Pro" panose="020B0503030403020204" pitchFamily="34" charset="0"/>
                <a:ea typeface="Source Sans Pro" panose="020B0503030403020204" pitchFamily="34" charset="0"/>
              </a:rPr>
              <a:t> , </a:t>
            </a:r>
            <a:r>
              <a:rPr lang="en-US" dirty="0" err="1">
                <a:latin typeface="Source Sans Pro" panose="020B0503030403020204" pitchFamily="34" charset="0"/>
                <a:ea typeface="Source Sans Pro" panose="020B0503030403020204" pitchFamily="34" charset="0"/>
              </a:rPr>
              <a:t>SRCs</a:t>
            </a:r>
            <a:r>
              <a:rPr lang="en-US" dirty="0">
                <a:latin typeface="Source Sans Pro" panose="020B0503030403020204" pitchFamily="34" charset="0"/>
                <a:ea typeface="Source Sans Pro" panose="020B0503030403020204" pitchFamily="34" charset="0"/>
              </a:rPr>
              <a:t>, and </a:t>
            </a:r>
            <a:r>
              <a:rPr lang="en-US" dirty="0" err="1">
                <a:latin typeface="Source Sans Pro" panose="020B0503030403020204" pitchFamily="34" charset="0"/>
                <a:ea typeface="Source Sans Pro" panose="020B0503030403020204" pitchFamily="34" charset="0"/>
              </a:rPr>
              <a:t>FPIs</a:t>
            </a:r>
            <a:r>
              <a:rPr lang="en-US" dirty="0">
                <a:latin typeface="Source Sans Pro" panose="020B0503030403020204" pitchFamily="34" charset="0"/>
                <a:ea typeface="Source Sans Pro" panose="020B0503030403020204" pitchFamily="34" charset="0"/>
              </a:rPr>
              <a:t> – leaving </a:t>
            </a:r>
            <a:r>
              <a:rPr lang="en-US" u="sng" dirty="0">
                <a:latin typeface="Source Sans Pro" panose="020B0503030403020204" pitchFamily="34" charset="0"/>
                <a:ea typeface="Source Sans Pro" panose="020B0503030403020204" pitchFamily="34" charset="0"/>
              </a:rPr>
              <a:t>2,200 companies</a:t>
            </a:r>
            <a:r>
              <a:rPr lang="en-US" dirty="0">
                <a:latin typeface="Source Sans Pro" panose="020B0503030403020204" pitchFamily="34" charset="0"/>
                <a:ea typeface="Source Sans Pro" panose="020B0503030403020204" pitchFamily="34" charset="0"/>
              </a:rPr>
              <a:t>. </a:t>
            </a:r>
          </a:p>
        </p:txBody>
      </p:sp>
      <p:sp>
        <p:nvSpPr>
          <p:cNvPr id="2" name="Slide Number Placeholder 4">
            <a:extLst>
              <a:ext uri="{FF2B5EF4-FFF2-40B4-BE49-F238E27FC236}">
                <a16:creationId xmlns:a16="http://schemas.microsoft.com/office/drawing/2014/main" id="{63A1A86F-377F-B660-3545-AA952087EF8B}"/>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18</a:t>
            </a:fld>
            <a:endParaRPr lang="en-US"/>
          </a:p>
        </p:txBody>
      </p:sp>
      <p:sp>
        <p:nvSpPr>
          <p:cNvPr id="5" name="TextBox 4">
            <a:extLst>
              <a:ext uri="{FF2B5EF4-FFF2-40B4-BE49-F238E27FC236}">
                <a16:creationId xmlns:a16="http://schemas.microsoft.com/office/drawing/2014/main" id="{808B332C-3AC3-35F0-40F2-490A124EC57F}"/>
              </a:ext>
            </a:extLst>
          </p:cNvPr>
          <p:cNvSpPr txBox="1"/>
          <p:nvPr/>
        </p:nvSpPr>
        <p:spPr>
          <a:xfrm>
            <a:off x="879146" y="4920733"/>
            <a:ext cx="2146555" cy="1200329"/>
          </a:xfrm>
          <a:prstGeom prst="rect">
            <a:avLst/>
          </a:prstGeom>
          <a:solidFill>
            <a:schemeClr val="accent4">
              <a:lumMod val="60000"/>
              <a:lumOff val="40000"/>
            </a:schemeClr>
          </a:solidFill>
          <a:ln>
            <a:solidFill>
              <a:srgbClr val="162C59"/>
            </a:solidFill>
          </a:ln>
        </p:spPr>
        <p:txBody>
          <a:bodyPr wrap="square" rtlCol="0">
            <a:spAutoFit/>
          </a:bodyPr>
          <a:lstStyle/>
          <a:p>
            <a:pPr algn="ctr"/>
            <a:r>
              <a:rPr lang="en-US" b="1" u="sng" dirty="0">
                <a:latin typeface="Source Sans Pro" panose="020B0503030403020204" pitchFamily="34" charset="0"/>
                <a:ea typeface="Source Sans Pro" panose="020B0503030403020204" pitchFamily="34" charset="0"/>
              </a:rPr>
              <a:t>Fact 1</a:t>
            </a:r>
          </a:p>
          <a:p>
            <a:pPr algn="ctr"/>
            <a:r>
              <a:rPr lang="en-US" b="1" dirty="0">
                <a:latin typeface="Source Sans Pro" panose="020B0503030403020204" pitchFamily="34" charset="0"/>
                <a:ea typeface="Source Sans Pro" panose="020B0503030403020204" pitchFamily="34" charset="0"/>
              </a:rPr>
              <a:t>TSR &gt; Peers (Quadrants 2+4)</a:t>
            </a:r>
          </a:p>
          <a:p>
            <a:pPr algn="ctr"/>
            <a:r>
              <a:rPr lang="en-US" b="1" dirty="0">
                <a:latin typeface="Source Sans Pro" panose="020B0503030403020204" pitchFamily="34" charset="0"/>
                <a:ea typeface="Source Sans Pro" panose="020B0503030403020204" pitchFamily="34" charset="0"/>
              </a:rPr>
              <a:t>only 46% of time</a:t>
            </a:r>
          </a:p>
        </p:txBody>
      </p:sp>
      <p:sp>
        <p:nvSpPr>
          <p:cNvPr id="7" name="TextBox 6">
            <a:extLst>
              <a:ext uri="{FF2B5EF4-FFF2-40B4-BE49-F238E27FC236}">
                <a16:creationId xmlns:a16="http://schemas.microsoft.com/office/drawing/2014/main" id="{65C97196-A015-79AF-E81B-770C00F41AA1}"/>
              </a:ext>
            </a:extLst>
          </p:cNvPr>
          <p:cNvSpPr txBox="1"/>
          <p:nvPr/>
        </p:nvSpPr>
        <p:spPr>
          <a:xfrm>
            <a:off x="3809742" y="4898344"/>
            <a:ext cx="2146555" cy="1200329"/>
          </a:xfrm>
          <a:prstGeom prst="rect">
            <a:avLst/>
          </a:prstGeom>
          <a:solidFill>
            <a:schemeClr val="accent3">
              <a:lumMod val="90000"/>
            </a:schemeClr>
          </a:solidFill>
          <a:ln>
            <a:solidFill>
              <a:srgbClr val="162C59"/>
            </a:solidFill>
          </a:ln>
        </p:spPr>
        <p:txBody>
          <a:bodyPr wrap="square" rtlCol="0">
            <a:spAutoFit/>
          </a:bodyPr>
          <a:lstStyle/>
          <a:p>
            <a:pPr algn="ctr"/>
            <a:r>
              <a:rPr lang="en-US" b="1" u="sng" dirty="0">
                <a:latin typeface="Source Sans Pro" panose="020B0503030403020204" pitchFamily="34" charset="0"/>
                <a:ea typeface="Source Sans Pro" panose="020B0503030403020204" pitchFamily="34" charset="0"/>
              </a:rPr>
              <a:t>Fact 2</a:t>
            </a:r>
          </a:p>
          <a:p>
            <a:pPr algn="ctr"/>
            <a:r>
              <a:rPr lang="en-US" b="1" dirty="0">
                <a:latin typeface="Source Sans Pro" panose="020B0503030403020204" pitchFamily="34" charset="0"/>
                <a:ea typeface="Source Sans Pro" panose="020B0503030403020204" pitchFamily="34" charset="0"/>
              </a:rPr>
              <a:t>CAP &gt; SCT</a:t>
            </a:r>
          </a:p>
          <a:p>
            <a:pPr algn="ctr"/>
            <a:r>
              <a:rPr lang="en-US" b="1" dirty="0">
                <a:latin typeface="Source Sans Pro" panose="020B0503030403020204" pitchFamily="34" charset="0"/>
                <a:ea typeface="Source Sans Pro" panose="020B0503030403020204" pitchFamily="34" charset="0"/>
              </a:rPr>
              <a:t>(Quadrants 1+2)</a:t>
            </a:r>
          </a:p>
          <a:p>
            <a:pPr algn="ctr"/>
            <a:r>
              <a:rPr lang="en-US" b="1" dirty="0">
                <a:latin typeface="Source Sans Pro" panose="020B0503030403020204" pitchFamily="34" charset="0"/>
                <a:ea typeface="Source Sans Pro" panose="020B0503030403020204" pitchFamily="34" charset="0"/>
              </a:rPr>
              <a:t>67% of time</a:t>
            </a:r>
          </a:p>
        </p:txBody>
      </p:sp>
      <p:pic>
        <p:nvPicPr>
          <p:cNvPr id="11" name="Picture 10">
            <a:extLst>
              <a:ext uri="{FF2B5EF4-FFF2-40B4-BE49-F238E27FC236}">
                <a16:creationId xmlns:a16="http://schemas.microsoft.com/office/drawing/2014/main" id="{6781E1F6-5FF8-2B62-8538-71C8A4DF3B9B}"/>
              </a:ext>
            </a:extLst>
          </p:cNvPr>
          <p:cNvPicPr>
            <a:picLocks noChangeAspect="1"/>
          </p:cNvPicPr>
          <p:nvPr/>
        </p:nvPicPr>
        <p:blipFill>
          <a:blip r:embed="rId3"/>
          <a:stretch>
            <a:fillRect/>
          </a:stretch>
        </p:blipFill>
        <p:spPr>
          <a:xfrm>
            <a:off x="6740338" y="1782216"/>
            <a:ext cx="5182207" cy="3716293"/>
          </a:xfrm>
          <a:prstGeom prst="rect">
            <a:avLst/>
          </a:prstGeom>
        </p:spPr>
      </p:pic>
      <p:pic>
        <p:nvPicPr>
          <p:cNvPr id="13" name="Picture 12">
            <a:extLst>
              <a:ext uri="{FF2B5EF4-FFF2-40B4-BE49-F238E27FC236}">
                <a16:creationId xmlns:a16="http://schemas.microsoft.com/office/drawing/2014/main" id="{74869B9C-9A32-4789-79F9-BFCE680C2A5F}"/>
              </a:ext>
            </a:extLst>
          </p:cNvPr>
          <p:cNvPicPr>
            <a:picLocks noChangeAspect="1"/>
          </p:cNvPicPr>
          <p:nvPr/>
        </p:nvPicPr>
        <p:blipFill>
          <a:blip r:embed="rId4"/>
          <a:stretch>
            <a:fillRect/>
          </a:stretch>
        </p:blipFill>
        <p:spPr>
          <a:xfrm>
            <a:off x="453916" y="1895594"/>
            <a:ext cx="5973072" cy="950816"/>
          </a:xfrm>
          <a:prstGeom prst="rect">
            <a:avLst/>
          </a:prstGeom>
        </p:spPr>
      </p:pic>
      <p:graphicFrame>
        <p:nvGraphicFramePr>
          <p:cNvPr id="17" name="Table 16">
            <a:extLst>
              <a:ext uri="{FF2B5EF4-FFF2-40B4-BE49-F238E27FC236}">
                <a16:creationId xmlns:a16="http://schemas.microsoft.com/office/drawing/2014/main" id="{C6413FD1-A17A-48CD-E733-724A266E730F}"/>
              </a:ext>
            </a:extLst>
          </p:cNvPr>
          <p:cNvGraphicFramePr>
            <a:graphicFrameLocks noGrp="1"/>
          </p:cNvGraphicFramePr>
          <p:nvPr>
            <p:extLst>
              <p:ext uri="{D42A27DB-BD31-4B8C-83A1-F6EECF244321}">
                <p14:modId xmlns:p14="http://schemas.microsoft.com/office/powerpoint/2010/main" val="3838983652"/>
              </p:ext>
            </p:extLst>
          </p:nvPr>
        </p:nvGraphicFramePr>
        <p:xfrm>
          <a:off x="453916" y="2846410"/>
          <a:ext cx="5973070" cy="1920240"/>
        </p:xfrm>
        <a:graphic>
          <a:graphicData uri="http://schemas.openxmlformats.org/drawingml/2006/table">
            <a:tbl>
              <a:tblPr firstRow="1" bandRow="1">
                <a:tableStyleId>{5C22544A-7EE6-4342-B048-85BDC9FD1C3A}</a:tableStyleId>
              </a:tblPr>
              <a:tblGrid>
                <a:gridCol w="1194614">
                  <a:extLst>
                    <a:ext uri="{9D8B030D-6E8A-4147-A177-3AD203B41FA5}">
                      <a16:colId xmlns:a16="http://schemas.microsoft.com/office/drawing/2014/main" val="2668571870"/>
                    </a:ext>
                  </a:extLst>
                </a:gridCol>
                <a:gridCol w="1011066">
                  <a:extLst>
                    <a:ext uri="{9D8B030D-6E8A-4147-A177-3AD203B41FA5}">
                      <a16:colId xmlns:a16="http://schemas.microsoft.com/office/drawing/2014/main" val="4283794146"/>
                    </a:ext>
                  </a:extLst>
                </a:gridCol>
                <a:gridCol w="1011066">
                  <a:extLst>
                    <a:ext uri="{9D8B030D-6E8A-4147-A177-3AD203B41FA5}">
                      <a16:colId xmlns:a16="http://schemas.microsoft.com/office/drawing/2014/main" val="3527017280"/>
                    </a:ext>
                  </a:extLst>
                </a:gridCol>
                <a:gridCol w="1011066">
                  <a:extLst>
                    <a:ext uri="{9D8B030D-6E8A-4147-A177-3AD203B41FA5}">
                      <a16:colId xmlns:a16="http://schemas.microsoft.com/office/drawing/2014/main" val="1182613401"/>
                    </a:ext>
                  </a:extLst>
                </a:gridCol>
                <a:gridCol w="1745258">
                  <a:extLst>
                    <a:ext uri="{9D8B030D-6E8A-4147-A177-3AD203B41FA5}">
                      <a16:colId xmlns:a16="http://schemas.microsoft.com/office/drawing/2014/main" val="1753242829"/>
                    </a:ext>
                  </a:extLst>
                </a:gridCol>
              </a:tblGrid>
              <a:tr h="274320">
                <a:tc gridSpan="5">
                  <a:txBody>
                    <a:bodyPr/>
                    <a:lstStyle/>
                    <a:p>
                      <a:pPr algn="ctr"/>
                      <a:r>
                        <a:rPr lang="en-US" sz="1200" dirty="0">
                          <a:solidFill>
                            <a:schemeClr val="bg1"/>
                          </a:solidFill>
                          <a:latin typeface="Source Sans Pro" panose="020B0503030403020204" pitchFamily="34" charset="0"/>
                          <a:ea typeface="Source Sans Pro" panose="020B0503030403020204" pitchFamily="34" charset="0"/>
                        </a:rPr>
                        <a:t>Distribution of Quadrants / Zones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603276"/>
                  </a:ext>
                </a:extLst>
              </a:tr>
              <a:tr h="274320">
                <a:tc>
                  <a:txBody>
                    <a:bodyPr/>
                    <a:lstStyle/>
                    <a:p>
                      <a:endParaRPr 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solidFill>
                            <a:schemeClr val="bg1"/>
                          </a:solidFill>
                          <a:latin typeface="Source Sans Pro" panose="020B0503030403020204" pitchFamily="34" charset="0"/>
                          <a:ea typeface="Source Sans Pro" panose="020B0503030403020204" pitchFamily="34" charset="0"/>
                        </a:rPr>
                        <a:t>Zone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solidFill>
                            <a:schemeClr val="bg1"/>
                          </a:solidFill>
                          <a:latin typeface="Source Sans Pro" panose="020B0503030403020204" pitchFamily="34" charset="0"/>
                          <a:ea typeface="Source Sans Pro" panose="020B0503030403020204" pitchFamily="34" charset="0"/>
                        </a:rPr>
                        <a:t>Zone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solidFill>
                            <a:schemeClr val="bg1"/>
                          </a:solidFill>
                          <a:latin typeface="Source Sans Pro" panose="020B0503030403020204" pitchFamily="34" charset="0"/>
                          <a:ea typeface="Source Sans Pro" panose="020B0503030403020204" pitchFamily="34" charset="0"/>
                        </a:rPr>
                        <a:t>Zone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solidFill>
                            <a:schemeClr val="bg1"/>
                          </a:solidFill>
                          <a:latin typeface="Source Sans Pro" panose="020B0503030403020204" pitchFamily="34" charset="0"/>
                          <a:ea typeface="Source Sans Pro" panose="020B0503030403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72041600"/>
                  </a:ext>
                </a:extLst>
              </a:tr>
              <a:tr h="274320">
                <a:tc>
                  <a:txBody>
                    <a:bodyPr/>
                    <a:lstStyle/>
                    <a:p>
                      <a:pPr algn="ctr"/>
                      <a:r>
                        <a:rPr lang="en-US" sz="1200" dirty="0">
                          <a:latin typeface="Source Sans Pro" panose="020B0503030403020204" pitchFamily="34" charset="0"/>
                          <a:ea typeface="Source Sans Pro" panose="020B0503030403020204" pitchFamily="34" charset="0"/>
                        </a:rPr>
                        <a:t>Quadrant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latin typeface="Source Sans Pro" panose="020B0503030403020204" pitchFamily="34" charset="0"/>
                          <a:ea typeface="Source Sans Pro" panose="020B0503030403020204" pitchFamily="34" charset="0"/>
                        </a:rPr>
                        <a:t>464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200" dirty="0">
                          <a:latin typeface="Source Sans Pro" panose="020B0503030403020204" pitchFamily="34" charset="0"/>
                          <a:ea typeface="Source Sans Pro" panose="020B0503030403020204" pitchFamily="34" charset="0"/>
                        </a:rPr>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latin typeface="Source Sans Pro" panose="020B0503030403020204" pitchFamily="34" charset="0"/>
                          <a:ea typeface="Source Sans Pro" panose="020B0503030403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Source Sans Pro" panose="020B0503030403020204" pitchFamily="34" charset="0"/>
                          <a:ea typeface="Source Sans Pro" panose="020B0503030403020204" pitchFamily="34" charset="0"/>
                        </a:rPr>
                        <a:t>597 (27.1%)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844864"/>
                  </a:ext>
                </a:extLst>
              </a:tr>
              <a:tr h="274320">
                <a:tc>
                  <a:txBody>
                    <a:bodyPr/>
                    <a:lstStyle/>
                    <a:p>
                      <a:pPr algn="ctr"/>
                      <a:r>
                        <a:rPr lang="en-US" sz="1200" dirty="0">
                          <a:latin typeface="Source Sans Pro" panose="020B0503030403020204" pitchFamily="34" charset="0"/>
                          <a:ea typeface="Source Sans Pro" panose="020B0503030403020204" pitchFamily="34" charset="0"/>
                        </a:rPr>
                        <a:t>Quadrant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algn="ctr"/>
                      <a:r>
                        <a:rPr lang="en-US" sz="1200" dirty="0">
                          <a:latin typeface="Source Sans Pro" panose="020B0503030403020204" pitchFamily="34" charset="0"/>
                          <a:ea typeface="Source Sans Pro" panose="020B0503030403020204" pitchFamily="34" charset="0"/>
                        </a:rPr>
                        <a:t>227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algn="ctr"/>
                      <a:r>
                        <a:rPr lang="en-US" sz="1200" dirty="0">
                          <a:latin typeface="Source Sans Pro" panose="020B0503030403020204" pitchFamily="34" charset="0"/>
                          <a:ea typeface="Source Sans Pro" panose="020B0503030403020204" pitchFamily="34" charset="0"/>
                        </a:rPr>
                        <a:t>453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200" dirty="0">
                          <a:latin typeface="Source Sans Pro" panose="020B0503030403020204" pitchFamily="34" charset="0"/>
                          <a:ea typeface="Source Sans Pro" panose="020B0503030403020204" pitchFamily="34" charset="0"/>
                        </a:rPr>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algn="ctr"/>
                      <a:r>
                        <a:rPr lang="en-US" sz="1200" dirty="0">
                          <a:latin typeface="Source Sans Pro" panose="020B0503030403020204" pitchFamily="34" charset="0"/>
                          <a:ea typeface="Source Sans Pro" panose="020B0503030403020204" pitchFamily="34" charset="0"/>
                        </a:rPr>
                        <a:t>867 (39.4%)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3650103"/>
                  </a:ext>
                </a:extLst>
              </a:tr>
              <a:tr h="274320">
                <a:tc>
                  <a:txBody>
                    <a:bodyPr/>
                    <a:lstStyle/>
                    <a:p>
                      <a:pPr algn="ctr"/>
                      <a:r>
                        <a:rPr lang="en-US" sz="1200" dirty="0">
                          <a:latin typeface="Source Sans Pro" panose="020B0503030403020204" pitchFamily="34" charset="0"/>
                          <a:ea typeface="Source Sans Pro" panose="020B0503030403020204" pitchFamily="34" charset="0"/>
                        </a:rPr>
                        <a:t>Quadrant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200" dirty="0">
                          <a:latin typeface="Source Sans Pro" panose="020B0503030403020204" pitchFamily="34" charset="0"/>
                          <a:ea typeface="Source Sans Pro" panose="020B0503030403020204" pitchFamily="34" charset="0"/>
                        </a:rPr>
                        <a:t>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algn="ctr"/>
                      <a:r>
                        <a:rPr lang="en-US" sz="1200" dirty="0">
                          <a:latin typeface="Source Sans Pro" panose="020B0503030403020204" pitchFamily="34" charset="0"/>
                          <a:ea typeface="Source Sans Pro" panose="020B0503030403020204" pitchFamily="34" charset="0"/>
                        </a:rPr>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200" dirty="0">
                          <a:latin typeface="Source Sans Pro" panose="020B0503030403020204" pitchFamily="34" charset="0"/>
                          <a:ea typeface="Source Sans Pro" panose="020B0503030403020204" pitchFamily="34"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algn="ctr"/>
                      <a:r>
                        <a:rPr lang="en-US" sz="1200" dirty="0">
                          <a:latin typeface="Source Sans Pro" panose="020B0503030403020204" pitchFamily="34" charset="0"/>
                          <a:ea typeface="Source Sans Pro" panose="020B0503030403020204" pitchFamily="34" charset="0"/>
                        </a:rPr>
                        <a:t>581 (26.4%)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9371119"/>
                  </a:ext>
                </a:extLst>
              </a:tr>
              <a:tr h="274320">
                <a:tc>
                  <a:txBody>
                    <a:bodyPr/>
                    <a:lstStyle/>
                    <a:p>
                      <a:pPr algn="ctr"/>
                      <a:r>
                        <a:rPr lang="en-US" sz="1200" dirty="0">
                          <a:latin typeface="Source Sans Pro" panose="020B0503030403020204" pitchFamily="34" charset="0"/>
                          <a:ea typeface="Source Sans Pro" panose="020B0503030403020204" pitchFamily="34" charset="0"/>
                        </a:rPr>
                        <a:t>Quadrant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latin typeface="Source Sans Pro" panose="020B0503030403020204" pitchFamily="34" charset="0"/>
                          <a:ea typeface="Source Sans Pro" panose="020B050303040302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Source Sans Pro" panose="020B0503030403020204" pitchFamily="34" charset="0"/>
                          <a:ea typeface="Source Sans Pro" panose="020B0503030403020204" pitchFamily="34"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200" dirty="0">
                          <a:latin typeface="Source Sans Pro" panose="020B0503030403020204" pitchFamily="34" charset="0"/>
                          <a:ea typeface="Source Sans Pro" panose="020B0503030403020204" pitchFamily="34" charset="0"/>
                        </a:rPr>
                        <a:t>963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200" dirty="0">
                          <a:latin typeface="Source Sans Pro" panose="020B0503030403020204" pitchFamily="34" charset="0"/>
                          <a:ea typeface="Source Sans Pro" panose="020B0503030403020204" pitchFamily="34" charset="0"/>
                        </a:rPr>
                        <a:t>155 (7.0%)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5590394"/>
                  </a:ext>
                </a:extLst>
              </a:tr>
              <a:tr h="274320">
                <a:tc>
                  <a:txBody>
                    <a:bodyPr/>
                    <a:lstStyle/>
                    <a:p>
                      <a:pPr algn="ctr"/>
                      <a:r>
                        <a:rPr lang="en-US" sz="1200" dirty="0">
                          <a:latin typeface="Source Sans Pro" panose="020B0503030403020204" pitchFamily="34" charset="0"/>
                          <a:ea typeface="Source Sans Pro" panose="020B0503030403020204" pitchFamily="34" charset="0"/>
                        </a:rPr>
                        <a:t>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Source Sans Pro" panose="020B0503030403020204" pitchFamily="34" charset="0"/>
                          <a:ea typeface="Source Sans Pro" panose="020B0503030403020204" pitchFamily="34" charset="0"/>
                        </a:rPr>
                        <a:t>916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Source Sans Pro" panose="020B0503030403020204" pitchFamily="34" charset="0"/>
                          <a:ea typeface="Source Sans Pro" panose="020B0503030403020204" pitchFamily="34" charset="0"/>
                        </a:rPr>
                        <a:t>1251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Source Sans Pro" panose="020B0503030403020204" pitchFamily="34" charset="0"/>
                          <a:ea typeface="Source Sans Pro" panose="020B0503030403020204" pitchFamily="34" charset="0"/>
                        </a:rPr>
                        <a:t>311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Source Sans Pro" panose="020B0503030403020204" pitchFamily="34" charset="0"/>
                          <a:ea typeface="Source Sans Pro" panose="020B0503030403020204" pitchFamily="34" charset="0"/>
                        </a:rPr>
                        <a:t>2,200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5597700"/>
                  </a:ext>
                </a:extLst>
              </a:tr>
            </a:tbl>
          </a:graphicData>
        </a:graphic>
      </p:graphicFrame>
    </p:spTree>
    <p:extLst>
      <p:ext uri="{BB962C8B-B14F-4D97-AF65-F5344CB8AC3E}">
        <p14:creationId xmlns:p14="http://schemas.microsoft.com/office/powerpoint/2010/main" val="31673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PvP Analysis – What are Sharing Ratios?</a:t>
            </a: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19</a:t>
            </a:fld>
            <a:endParaRPr lang="en-US"/>
          </a:p>
        </p:txBody>
      </p:sp>
      <p:sp>
        <p:nvSpPr>
          <p:cNvPr id="2" name="TextBox 1">
            <a:extLst>
              <a:ext uri="{FF2B5EF4-FFF2-40B4-BE49-F238E27FC236}">
                <a16:creationId xmlns:a16="http://schemas.microsoft.com/office/drawing/2014/main" id="{B6BBC30C-98AD-DC4A-18F7-0E3439F205D4}"/>
              </a:ext>
            </a:extLst>
          </p:cNvPr>
          <p:cNvSpPr txBox="1"/>
          <p:nvPr/>
        </p:nvSpPr>
        <p:spPr>
          <a:xfrm>
            <a:off x="365406" y="1230438"/>
            <a:ext cx="11077662" cy="923330"/>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What is the relationship between excess Compensation Actually Paid, as compared to the increase in TSR (or market capitalization)?</a:t>
            </a:r>
          </a:p>
          <a:p>
            <a:pPr marL="154374" indent="-154374">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193460-F7A5-0362-7088-7319B33EB7CF}"/>
                  </a:ext>
                </a:extLst>
              </p:cNvPr>
              <p:cNvSpPr txBox="1"/>
              <p:nvPr/>
            </p:nvSpPr>
            <p:spPr>
              <a:xfrm>
                <a:off x="2162782" y="5304406"/>
                <a:ext cx="6088270" cy="535916"/>
              </a:xfrm>
              <a:prstGeom prst="rect">
                <a:avLst/>
              </a:prstGeom>
              <a:noFill/>
            </p:spPr>
            <p:txBody>
              <a:bodyPr wrap="none" lIns="0" tIns="0" rIns="0" bIns="0" rtlCol="0">
                <a:spAutoFit/>
              </a:bodyPr>
              <a:lstStyle/>
              <a:p>
                <a:r>
                  <a:rPr lang="en-US" sz="2000" dirty="0">
                    <a:latin typeface="Cambria Math" panose="02040503050406030204" pitchFamily="18" charset="0"/>
                    <a:ea typeface="Cambria Math" panose="02040503050406030204" pitchFamily="18" charset="0"/>
                  </a:rPr>
                  <a:t>Sharing Ratio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739.6</m:t>
                        </m:r>
                        <m:r>
                          <a:rPr lang="en-US" sz="2000" i="1">
                            <a:latin typeface="Cambria Math" panose="02040503050406030204" pitchFamily="18" charset="0"/>
                          </a:rPr>
                          <m:t>𝑀</m:t>
                        </m:r>
                        <m:r>
                          <a:rPr lang="en-US" sz="2000" i="1">
                            <a:latin typeface="Cambria Math" panose="02040503050406030204" pitchFamily="18" charset="0"/>
                          </a:rPr>
                          <m:t> −$248.5</m:t>
                        </m:r>
                        <m:r>
                          <a:rPr lang="en-US" sz="2000" i="1">
                            <a:latin typeface="Cambria Math" panose="02040503050406030204" pitchFamily="18" charset="0"/>
                          </a:rPr>
                          <m:t>𝑀</m:t>
                        </m:r>
                        <m:r>
                          <m:rPr>
                            <m:nor/>
                          </m:rPr>
                          <a:rPr lang="en-US" sz="2000" dirty="0"/>
                          <m:t>)</m:t>
                        </m:r>
                      </m:num>
                      <m:den>
                        <m:r>
                          <a:rPr lang="en-US" sz="2000" b="0" i="1" dirty="0" smtClean="0">
                            <a:latin typeface="Cambria Math" panose="02040503050406030204" pitchFamily="18" charset="0"/>
                          </a:rPr>
                          <m:t>$920</m:t>
                        </m:r>
                        <m:r>
                          <a:rPr lang="en-US" sz="2000" b="0" i="1" dirty="0" smtClean="0">
                            <a:latin typeface="Cambria Math" panose="02040503050406030204" pitchFamily="18" charset="0"/>
                          </a:rPr>
                          <m:t>𝐵</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   (210.81−118.93)</m:t>
                        </m:r>
                      </m:den>
                    </m:f>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b="0" i="1" smtClean="0">
                            <a:latin typeface="Cambria Math" panose="02040503050406030204" pitchFamily="18" charset="0"/>
                          </a:rPr>
                          <m:t>491</m:t>
                        </m:r>
                        <m:r>
                          <a:rPr lang="en-US" sz="2000" i="1">
                            <a:latin typeface="Cambria Math" panose="02040503050406030204" pitchFamily="18" charset="0"/>
                          </a:rPr>
                          <m:t>𝑀</m:t>
                        </m:r>
                      </m:num>
                      <m:den>
                        <m:r>
                          <a:rPr lang="en-US" sz="2000" i="1">
                            <a:latin typeface="Cambria Math" panose="02040503050406030204" pitchFamily="18" charset="0"/>
                          </a:rPr>
                          <m:t>$</m:t>
                        </m:r>
                        <m:r>
                          <a:rPr lang="en-US" sz="2000" b="0" i="1" smtClean="0">
                            <a:latin typeface="Cambria Math" panose="02040503050406030204" pitchFamily="18" charset="0"/>
                          </a:rPr>
                          <m:t>845</m:t>
                        </m:r>
                        <m:r>
                          <a:rPr lang="en-US" sz="2000" b="0" i="1" smtClean="0">
                            <a:latin typeface="Cambria Math" panose="02040503050406030204" pitchFamily="18" charset="0"/>
                          </a:rPr>
                          <m:t>𝐵</m:t>
                        </m:r>
                      </m:den>
                    </m:f>
                    <m:r>
                      <a:rPr lang="en-US" sz="2000" i="1">
                        <a:latin typeface="Cambria Math" panose="02040503050406030204" pitchFamily="18" charset="0"/>
                      </a:rPr>
                      <m:t>=</m:t>
                    </m:r>
                    <m:r>
                      <a:rPr lang="en-US" sz="2000" b="0" i="1" smtClean="0">
                        <a:latin typeface="Cambria Math" panose="02040503050406030204" pitchFamily="18" charset="0"/>
                      </a:rPr>
                      <m:t>0</m:t>
                    </m:r>
                    <m:r>
                      <a:rPr lang="en-US" sz="2000" i="1">
                        <a:latin typeface="Cambria Math" panose="02040503050406030204" pitchFamily="18" charset="0"/>
                      </a:rPr>
                      <m:t>.</m:t>
                    </m:r>
                    <m:r>
                      <a:rPr lang="en-US" sz="2000" b="0" i="1" smtClean="0">
                        <a:latin typeface="Cambria Math" panose="02040503050406030204" pitchFamily="18" charset="0"/>
                      </a:rPr>
                      <m:t>06</m:t>
                    </m:r>
                    <m:r>
                      <a:rPr lang="en-US" sz="2000" i="1">
                        <a:latin typeface="Cambria Math" panose="02040503050406030204" pitchFamily="18" charset="0"/>
                      </a:rPr>
                      <m:t>%</m:t>
                    </m:r>
                  </m:oMath>
                </a14:m>
                <a:endParaRPr lang="en-US" sz="2000" dirty="0"/>
              </a:p>
            </p:txBody>
          </p:sp>
        </mc:Choice>
        <mc:Fallback xmlns="" xmlns:a16="http://schemas.microsoft.com/office/drawing/2014/main" xmlns:p14="http://schemas.microsoft.com/office/powerpoint/2010/main">
          <p:sp>
            <p:nvSpPr>
              <p:cNvPr id="5" name="TextBox 4" descr="" title="">
                <a:extLst>
                  <a:ext uri="{FF2B5EF4-FFF2-40B4-BE49-F238E27FC236}">
                    <a16:creationId xmlns:a16="http://schemas.microsoft.com/office/drawing/2014/main" id="{57193460-F7A5-0362-7088-7319B33EB7CF}"/>
                  </a:ext>
                </a:extLst>
              </p:cNvPr>
              <p:cNvSpPr txBox="1">
                <a:spLocks noRot="1" noChangeAspect="1" noMove="1" noResize="1" noEditPoints="1" noAdjustHandles="1" noChangeArrowheads="1" noChangeShapeType="1" noTextEdit="1"/>
              </p:cNvSpPr>
              <p:nvPr/>
            </p:nvSpPr>
            <p:spPr>
              <a:xfrm>
                <a:off x="2162782" y="5304406"/>
                <a:ext cx="6088270" cy="535916"/>
              </a:xfrm>
              <a:prstGeom prst="rect">
                <a:avLst/>
              </a:prstGeom>
              <a:blipFill>
                <a:blip r:embed="rId3"/>
                <a:stretch>
                  <a:fillRect l="-2603" b="-681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78F1A78-93D6-BB38-846B-71807CC1EC5D}"/>
              </a:ext>
            </a:extLst>
          </p:cNvPr>
          <p:cNvSpPr txBox="1"/>
          <p:nvPr/>
        </p:nvSpPr>
        <p:spPr>
          <a:xfrm>
            <a:off x="10223856" y="3832516"/>
            <a:ext cx="1297680" cy="1384995"/>
          </a:xfrm>
          <a:prstGeom prst="rect">
            <a:avLst/>
          </a:prstGeom>
          <a:noFill/>
          <a:ln>
            <a:noFill/>
          </a:ln>
        </p:spPr>
        <p:txBody>
          <a:bodyPr wrap="square" rtlCol="0">
            <a:spAutoFit/>
          </a:bodyPr>
          <a:lstStyle/>
          <a:p>
            <a:pPr algn="ctr"/>
            <a:r>
              <a:rPr lang="en-US" sz="1400" dirty="0">
                <a:latin typeface="Source Sans Pro" panose="020B0503030403020204" pitchFamily="34" charset="0"/>
                <a:ea typeface="Source Sans Pro" panose="020B0503030403020204" pitchFamily="34" charset="0"/>
              </a:rPr>
              <a:t>For every $1B of excess Market Cap, then $600K was delivered to the CEO</a:t>
            </a:r>
          </a:p>
        </p:txBody>
      </p:sp>
      <p:sp>
        <p:nvSpPr>
          <p:cNvPr id="9" name="Right Brace 8">
            <a:extLst>
              <a:ext uri="{FF2B5EF4-FFF2-40B4-BE49-F238E27FC236}">
                <a16:creationId xmlns:a16="http://schemas.microsoft.com/office/drawing/2014/main" id="{E7C08453-8444-C3E2-2F52-C5B4E8395565}"/>
              </a:ext>
            </a:extLst>
          </p:cNvPr>
          <p:cNvSpPr/>
          <p:nvPr/>
        </p:nvSpPr>
        <p:spPr>
          <a:xfrm>
            <a:off x="9809823" y="2851580"/>
            <a:ext cx="219395" cy="2726298"/>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8"/>
          </a:p>
        </p:txBody>
      </p:sp>
      <p:sp>
        <p:nvSpPr>
          <p:cNvPr id="8" name="Slide Number Placeholder 4">
            <a:extLst>
              <a:ext uri="{FF2B5EF4-FFF2-40B4-BE49-F238E27FC236}">
                <a16:creationId xmlns:a16="http://schemas.microsoft.com/office/drawing/2014/main" id="{D5C98105-CB4F-BF50-A665-3F214FB0AA19}"/>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19</a:t>
            </a:fld>
            <a:endParaRPr lang="en-US"/>
          </a:p>
        </p:txBody>
      </p:sp>
      <p:grpSp>
        <p:nvGrpSpPr>
          <p:cNvPr id="10" name="Group 9">
            <a:extLst>
              <a:ext uri="{FF2B5EF4-FFF2-40B4-BE49-F238E27FC236}">
                <a16:creationId xmlns:a16="http://schemas.microsoft.com/office/drawing/2014/main" id="{AD48E518-E298-8B4B-8A6F-59E0EC4E9057}"/>
              </a:ext>
            </a:extLst>
          </p:cNvPr>
          <p:cNvGrpSpPr/>
          <p:nvPr/>
        </p:nvGrpSpPr>
        <p:grpSpPr>
          <a:xfrm>
            <a:off x="299035" y="3066722"/>
            <a:ext cx="9510788" cy="1774473"/>
            <a:chOff x="1295563" y="1389968"/>
            <a:chExt cx="10771613" cy="2305372"/>
          </a:xfrm>
        </p:grpSpPr>
        <p:grpSp>
          <p:nvGrpSpPr>
            <p:cNvPr id="11" name="Group 10">
              <a:extLst>
                <a:ext uri="{FF2B5EF4-FFF2-40B4-BE49-F238E27FC236}">
                  <a16:creationId xmlns:a16="http://schemas.microsoft.com/office/drawing/2014/main" id="{641B71B4-B7FF-1740-E01A-6246EF47EDA0}"/>
                </a:ext>
              </a:extLst>
            </p:cNvPr>
            <p:cNvGrpSpPr/>
            <p:nvPr/>
          </p:nvGrpSpPr>
          <p:grpSpPr>
            <a:xfrm>
              <a:off x="1295563" y="1389968"/>
              <a:ext cx="10771613" cy="2305372"/>
              <a:chOff x="1295563" y="1389968"/>
              <a:chExt cx="10771613" cy="2305372"/>
            </a:xfrm>
          </p:grpSpPr>
          <p:pic>
            <p:nvPicPr>
              <p:cNvPr id="14" name="Picture 13">
                <a:extLst>
                  <a:ext uri="{FF2B5EF4-FFF2-40B4-BE49-F238E27FC236}">
                    <a16:creationId xmlns:a16="http://schemas.microsoft.com/office/drawing/2014/main" id="{8DA58C25-19F9-BAF6-2111-3AA2784018D1}"/>
                  </a:ext>
                </a:extLst>
              </p:cNvPr>
              <p:cNvPicPr>
                <a:picLocks noChangeAspect="1"/>
              </p:cNvPicPr>
              <p:nvPr/>
            </p:nvPicPr>
            <p:blipFill>
              <a:blip r:embed="rId4"/>
              <a:stretch>
                <a:fillRect/>
              </a:stretch>
            </p:blipFill>
            <p:spPr>
              <a:xfrm>
                <a:off x="1807319" y="1389968"/>
                <a:ext cx="10259857" cy="2305372"/>
              </a:xfrm>
              <a:prstGeom prst="rect">
                <a:avLst/>
              </a:prstGeom>
            </p:spPr>
          </p:pic>
          <p:pic>
            <p:nvPicPr>
              <p:cNvPr id="15" name="Picture 14">
                <a:extLst>
                  <a:ext uri="{FF2B5EF4-FFF2-40B4-BE49-F238E27FC236}">
                    <a16:creationId xmlns:a16="http://schemas.microsoft.com/office/drawing/2014/main" id="{5CED9048-95FC-B605-A370-20B59029E8C9}"/>
                  </a:ext>
                </a:extLst>
              </p:cNvPr>
              <p:cNvPicPr>
                <a:picLocks noChangeAspect="1"/>
              </p:cNvPicPr>
              <p:nvPr/>
            </p:nvPicPr>
            <p:blipFill>
              <a:blip r:embed="rId5"/>
              <a:stretch>
                <a:fillRect/>
              </a:stretch>
            </p:blipFill>
            <p:spPr>
              <a:xfrm>
                <a:off x="1295563" y="2554846"/>
                <a:ext cx="523948" cy="1095528"/>
              </a:xfrm>
              <a:prstGeom prst="rect">
                <a:avLst/>
              </a:prstGeom>
            </p:spPr>
          </p:pic>
        </p:grpSp>
        <p:sp>
          <p:nvSpPr>
            <p:cNvPr id="13" name="Rectangle 12">
              <a:extLst>
                <a:ext uri="{FF2B5EF4-FFF2-40B4-BE49-F238E27FC236}">
                  <a16:creationId xmlns:a16="http://schemas.microsoft.com/office/drawing/2014/main" id="{CB00204D-44F9-814E-5589-0A361FA5D8F7}"/>
                </a:ext>
              </a:extLst>
            </p:cNvPr>
            <p:cNvSpPr/>
            <p:nvPr/>
          </p:nvSpPr>
          <p:spPr>
            <a:xfrm>
              <a:off x="7620000" y="2023872"/>
              <a:ext cx="829056"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53BE657-6CD7-15E3-FE55-DA0BBAE14799}"/>
              </a:ext>
            </a:extLst>
          </p:cNvPr>
          <p:cNvSpPr txBox="1"/>
          <p:nvPr/>
        </p:nvSpPr>
        <p:spPr>
          <a:xfrm>
            <a:off x="1053593" y="4806584"/>
            <a:ext cx="1031336" cy="307777"/>
          </a:xfrm>
          <a:prstGeom prst="rect">
            <a:avLst/>
          </a:prstGeom>
          <a:noFill/>
        </p:spPr>
        <p:txBody>
          <a:bodyPr wrap="square" rtlCol="0">
            <a:spAutoFit/>
          </a:bodyPr>
          <a:lstStyle/>
          <a:p>
            <a:pPr algn="l"/>
            <a:r>
              <a:rPr lang="en-US" sz="1400" b="1" dirty="0">
                <a:solidFill>
                  <a:srgbClr val="FF0000"/>
                </a:solidFill>
                <a:latin typeface="Source Sans Pro" panose="020B0503030403020204" pitchFamily="34" charset="0"/>
                <a:ea typeface="Source Sans Pro" panose="020B0503030403020204" pitchFamily="34" charset="0"/>
              </a:rPr>
              <a:t>$</a:t>
            </a:r>
            <a:r>
              <a:rPr lang="en-US" sz="1400" b="1" dirty="0" err="1">
                <a:solidFill>
                  <a:srgbClr val="FF0000"/>
                </a:solidFill>
                <a:latin typeface="Source Sans Pro" panose="020B0503030403020204" pitchFamily="34" charset="0"/>
                <a:ea typeface="Source Sans Pro" panose="020B0503030403020204" pitchFamily="34" charset="0"/>
              </a:rPr>
              <a:t>248.5M</a:t>
            </a:r>
            <a:endParaRPr lang="en-US" sz="1400" b="1" dirty="0">
              <a:solidFill>
                <a:srgbClr val="FF0000"/>
              </a:solidFill>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9FE5040E-8E0E-2E9A-7252-389C3030F0C5}"/>
              </a:ext>
            </a:extLst>
          </p:cNvPr>
          <p:cNvSpPr txBox="1"/>
          <p:nvPr/>
        </p:nvSpPr>
        <p:spPr>
          <a:xfrm>
            <a:off x="2247453" y="4806584"/>
            <a:ext cx="1031336" cy="307777"/>
          </a:xfrm>
          <a:prstGeom prst="rect">
            <a:avLst/>
          </a:prstGeom>
          <a:noFill/>
        </p:spPr>
        <p:txBody>
          <a:bodyPr wrap="square" rtlCol="0">
            <a:spAutoFit/>
          </a:bodyPr>
          <a:lstStyle/>
          <a:p>
            <a:pPr algn="l"/>
            <a:r>
              <a:rPr lang="en-US" sz="1400" b="1" dirty="0">
                <a:solidFill>
                  <a:srgbClr val="FF0000"/>
                </a:solidFill>
                <a:latin typeface="Source Sans Pro" panose="020B0503030403020204" pitchFamily="34" charset="0"/>
                <a:ea typeface="Source Sans Pro" panose="020B0503030403020204" pitchFamily="34" charset="0"/>
              </a:rPr>
              <a:t>$</a:t>
            </a:r>
            <a:r>
              <a:rPr lang="en-US" sz="1400" b="1" dirty="0" err="1">
                <a:solidFill>
                  <a:srgbClr val="FF0000"/>
                </a:solidFill>
                <a:latin typeface="Source Sans Pro" panose="020B0503030403020204" pitchFamily="34" charset="0"/>
                <a:ea typeface="Source Sans Pro" panose="020B0503030403020204" pitchFamily="34" charset="0"/>
              </a:rPr>
              <a:t>739.6M</a:t>
            </a:r>
            <a:endParaRPr lang="en-US" sz="1400" b="1" dirty="0">
              <a:solidFill>
                <a:srgbClr val="FF0000"/>
              </a:solidFill>
              <a:latin typeface="Source Sans Pro" panose="020B0503030403020204" pitchFamily="34" charset="0"/>
              <a:ea typeface="Source Sans Pro" panose="020B0503030403020204" pitchFamily="34" charset="0"/>
            </a:endParaRPr>
          </a:p>
        </p:txBody>
      </p:sp>
      <p:sp>
        <p:nvSpPr>
          <p:cNvPr id="19" name="TextBox 18">
            <a:extLst>
              <a:ext uri="{FF2B5EF4-FFF2-40B4-BE49-F238E27FC236}">
                <a16:creationId xmlns:a16="http://schemas.microsoft.com/office/drawing/2014/main" id="{A92C1096-0149-BAB6-FBD9-AB9A8A85F3C7}"/>
              </a:ext>
            </a:extLst>
          </p:cNvPr>
          <p:cNvSpPr txBox="1"/>
          <p:nvPr/>
        </p:nvSpPr>
        <p:spPr>
          <a:xfrm>
            <a:off x="2129" y="4801623"/>
            <a:ext cx="1250950" cy="307777"/>
          </a:xfrm>
          <a:prstGeom prst="rect">
            <a:avLst/>
          </a:prstGeom>
          <a:noFill/>
        </p:spPr>
        <p:txBody>
          <a:bodyPr wrap="square" rtlCol="0">
            <a:spAutoFit/>
          </a:bodyPr>
          <a:lstStyle/>
          <a:p>
            <a:pPr algn="l"/>
            <a:r>
              <a:rPr lang="en-US" sz="1400" b="1" dirty="0">
                <a:solidFill>
                  <a:srgbClr val="FF0000"/>
                </a:solidFill>
                <a:latin typeface="Source Sans Pro" panose="020B0503030403020204" pitchFamily="34" charset="0"/>
                <a:ea typeface="Source Sans Pro" panose="020B0503030403020204" pitchFamily="34" charset="0"/>
              </a:rPr>
              <a:t>4 Year Total</a:t>
            </a:r>
          </a:p>
        </p:txBody>
      </p:sp>
      <p:sp>
        <p:nvSpPr>
          <p:cNvPr id="20" name="TextBox 19">
            <a:extLst>
              <a:ext uri="{FF2B5EF4-FFF2-40B4-BE49-F238E27FC236}">
                <a16:creationId xmlns:a16="http://schemas.microsoft.com/office/drawing/2014/main" id="{455BA649-BBE0-A51A-BB52-6E9FAE7985B9}"/>
              </a:ext>
            </a:extLst>
          </p:cNvPr>
          <p:cNvSpPr txBox="1"/>
          <p:nvPr/>
        </p:nvSpPr>
        <p:spPr>
          <a:xfrm>
            <a:off x="2832100" y="6117654"/>
            <a:ext cx="1054099" cy="430887"/>
          </a:xfrm>
          <a:prstGeom prst="rect">
            <a:avLst/>
          </a:prstGeom>
          <a:solidFill>
            <a:schemeClr val="bg1"/>
          </a:solidFill>
          <a:ln>
            <a:solidFill>
              <a:srgbClr val="FF0000"/>
            </a:solidFill>
          </a:ln>
        </p:spPr>
        <p:txBody>
          <a:bodyPr wrap="square" rtlCol="0">
            <a:spAutoFit/>
          </a:bodyPr>
          <a:lstStyle/>
          <a:p>
            <a:pPr algn="ctr"/>
            <a:r>
              <a:rPr lang="en-US" sz="1100" dirty="0">
                <a:latin typeface="Source Sans Pro" panose="020B0503030403020204" pitchFamily="34" charset="0"/>
                <a:ea typeface="Source Sans Pro" panose="020B0503030403020204" pitchFamily="34" charset="0"/>
              </a:rPr>
              <a:t>Starting Market Cap</a:t>
            </a:r>
          </a:p>
        </p:txBody>
      </p:sp>
      <p:cxnSp>
        <p:nvCxnSpPr>
          <p:cNvPr id="22" name="Straight Arrow Connector 21">
            <a:extLst>
              <a:ext uri="{FF2B5EF4-FFF2-40B4-BE49-F238E27FC236}">
                <a16:creationId xmlns:a16="http://schemas.microsoft.com/office/drawing/2014/main" id="{282424AE-85C3-52BD-80CF-7A65D9AC1A2E}"/>
              </a:ext>
            </a:extLst>
          </p:cNvPr>
          <p:cNvCxnSpPr>
            <a:cxnSpLocks/>
          </p:cNvCxnSpPr>
          <p:nvPr/>
        </p:nvCxnSpPr>
        <p:spPr>
          <a:xfrm flipV="1">
            <a:off x="3886199" y="5840322"/>
            <a:ext cx="107951" cy="277332"/>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D9E8BD5-B402-B259-41DF-E5BB30E1D442}"/>
              </a:ext>
            </a:extLst>
          </p:cNvPr>
          <p:cNvSpPr/>
          <p:nvPr/>
        </p:nvSpPr>
        <p:spPr>
          <a:xfrm>
            <a:off x="4724683" y="5568531"/>
            <a:ext cx="1536700" cy="3712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17F3FC9-40C0-53BF-D358-A2D954F97C6B}"/>
              </a:ext>
            </a:extLst>
          </p:cNvPr>
          <p:cNvSpPr txBox="1"/>
          <p:nvPr/>
        </p:nvSpPr>
        <p:spPr>
          <a:xfrm>
            <a:off x="4757979" y="6225140"/>
            <a:ext cx="1470108" cy="430887"/>
          </a:xfrm>
          <a:prstGeom prst="rect">
            <a:avLst/>
          </a:prstGeom>
          <a:solidFill>
            <a:schemeClr val="bg1"/>
          </a:solidFill>
          <a:ln>
            <a:solidFill>
              <a:srgbClr val="FF0000"/>
            </a:solidFill>
          </a:ln>
        </p:spPr>
        <p:txBody>
          <a:bodyPr wrap="square" rtlCol="0">
            <a:spAutoFit/>
          </a:bodyPr>
          <a:lstStyle/>
          <a:p>
            <a:pPr algn="ctr"/>
            <a:r>
              <a:rPr lang="en-US" sz="1100" dirty="0">
                <a:latin typeface="Source Sans Pro" panose="020B0503030403020204" pitchFamily="34" charset="0"/>
                <a:ea typeface="Source Sans Pro" panose="020B0503030403020204" pitchFamily="34" charset="0"/>
              </a:rPr>
              <a:t>Company TSR minus Peer TSR</a:t>
            </a:r>
          </a:p>
        </p:txBody>
      </p:sp>
      <p:cxnSp>
        <p:nvCxnSpPr>
          <p:cNvPr id="27" name="Straight Arrow Connector 26">
            <a:extLst>
              <a:ext uri="{FF2B5EF4-FFF2-40B4-BE49-F238E27FC236}">
                <a16:creationId xmlns:a16="http://schemas.microsoft.com/office/drawing/2014/main" id="{F4FA86D8-F371-F3CA-6FF5-943D7403CE12}"/>
              </a:ext>
            </a:extLst>
          </p:cNvPr>
          <p:cNvCxnSpPr>
            <a:cxnSpLocks/>
            <a:stCxn id="26" idx="0"/>
          </p:cNvCxnSpPr>
          <p:nvPr/>
        </p:nvCxnSpPr>
        <p:spPr>
          <a:xfrm flipV="1">
            <a:off x="5493033" y="5939767"/>
            <a:ext cx="0" cy="28537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182CE66-36CE-0C7D-7420-0B3E431284DE}"/>
              </a:ext>
            </a:extLst>
          </p:cNvPr>
          <p:cNvSpPr txBox="1"/>
          <p:nvPr/>
        </p:nvSpPr>
        <p:spPr>
          <a:xfrm>
            <a:off x="6715321" y="6225139"/>
            <a:ext cx="1470108" cy="430887"/>
          </a:xfrm>
          <a:prstGeom prst="rect">
            <a:avLst/>
          </a:prstGeom>
          <a:solidFill>
            <a:schemeClr val="bg1"/>
          </a:solidFill>
          <a:ln>
            <a:solidFill>
              <a:srgbClr val="FF0000"/>
            </a:solidFill>
          </a:ln>
        </p:spPr>
        <p:txBody>
          <a:bodyPr wrap="square" rtlCol="0">
            <a:spAutoFit/>
          </a:bodyPr>
          <a:lstStyle/>
          <a:p>
            <a:pPr algn="ctr"/>
            <a:r>
              <a:rPr lang="en-US" sz="1100" dirty="0">
                <a:latin typeface="Source Sans Pro" panose="020B0503030403020204" pitchFamily="34" charset="0"/>
                <a:ea typeface="Source Sans Pro" panose="020B0503030403020204" pitchFamily="34" charset="0"/>
              </a:rPr>
              <a:t>Would not have been created at Peer TSR</a:t>
            </a:r>
          </a:p>
        </p:txBody>
      </p:sp>
      <p:cxnSp>
        <p:nvCxnSpPr>
          <p:cNvPr id="30" name="Straight Arrow Connector 29">
            <a:extLst>
              <a:ext uri="{FF2B5EF4-FFF2-40B4-BE49-F238E27FC236}">
                <a16:creationId xmlns:a16="http://schemas.microsoft.com/office/drawing/2014/main" id="{FC136FD6-5693-9F79-F4E8-D0114FBD3088}"/>
              </a:ext>
            </a:extLst>
          </p:cNvPr>
          <p:cNvCxnSpPr>
            <a:cxnSpLocks/>
          </p:cNvCxnSpPr>
          <p:nvPr/>
        </p:nvCxnSpPr>
        <p:spPr>
          <a:xfrm flipH="1" flipV="1">
            <a:off x="6991633" y="5808934"/>
            <a:ext cx="336267" cy="416205"/>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0076197-F75A-F598-A3BF-9BCDDE8154F0}"/>
                  </a:ext>
                </a:extLst>
              </p:cNvPr>
              <p:cNvSpPr txBox="1"/>
              <p:nvPr/>
            </p:nvSpPr>
            <p:spPr>
              <a:xfrm>
                <a:off x="3278788" y="1986177"/>
                <a:ext cx="6373211" cy="483530"/>
              </a:xfrm>
              <a:prstGeom prst="rect">
                <a:avLst/>
              </a:prstGeom>
              <a:noFill/>
            </p:spPr>
            <p:txBody>
              <a:bodyPr wrap="square">
                <a:spAutoFit/>
              </a:bodyPr>
              <a:lstStyle/>
              <a:p>
                <a:r>
                  <a:rPr lang="en-US" sz="1600" i="1" dirty="0">
                    <a:latin typeface="Cambria Math" panose="02040503050406030204" pitchFamily="18" charset="0"/>
                    <a:ea typeface="Cambria Math" panose="02040503050406030204" pitchFamily="18" charset="0"/>
                  </a:rPr>
                  <a:t>Sharing Ratio </a:t>
                </a:r>
                <a14:m>
                  <m:oMath xmlns:m="http://schemas.openxmlformats.org/officeDocument/2006/math">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𝐸𝑥𝑐𝑒𝑠𝑠</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𝐶𝐴𝑃</m:t>
                        </m:r>
                      </m:num>
                      <m:den>
                        <m:r>
                          <a:rPr lang="en-US" sz="1600" i="1" dirty="0">
                            <a:latin typeface="Cambria Math" panose="02040503050406030204" pitchFamily="18" charset="0"/>
                            <a:ea typeface="Cambria Math" panose="02040503050406030204" pitchFamily="18" charset="0"/>
                          </a:rPr>
                          <m:t>𝐸𝑥𝑐𝑒𝑠𝑠</m:t>
                        </m:r>
                        <m:r>
                          <a:rPr lang="en-US" sz="1600" i="1" dirty="0">
                            <a:latin typeface="Cambria Math" panose="02040503050406030204" pitchFamily="18" charset="0"/>
                            <a:ea typeface="Cambria Math" panose="02040503050406030204" pitchFamily="18" charset="0"/>
                          </a:rPr>
                          <m:t> </m:t>
                        </m:r>
                        <m:r>
                          <a:rPr lang="en-US" sz="1600" i="1" dirty="0">
                            <a:latin typeface="Cambria Math" panose="02040503050406030204" pitchFamily="18" charset="0"/>
                            <a:ea typeface="Cambria Math" panose="02040503050406030204" pitchFamily="18" charset="0"/>
                          </a:rPr>
                          <m:t>𝑀𝑎𝑟𝑘𝑒𝑡</m:t>
                        </m:r>
                        <m:r>
                          <a:rPr lang="en-US" sz="1600" i="1" dirty="0">
                            <a:latin typeface="Cambria Math" panose="02040503050406030204" pitchFamily="18" charset="0"/>
                            <a:ea typeface="Cambria Math" panose="02040503050406030204" pitchFamily="18" charset="0"/>
                          </a:rPr>
                          <m:t> </m:t>
                        </m:r>
                        <m:r>
                          <a:rPr lang="en-US" sz="1600" i="1" dirty="0">
                            <a:latin typeface="Cambria Math" panose="02040503050406030204" pitchFamily="18" charset="0"/>
                            <a:ea typeface="Cambria Math" panose="02040503050406030204" pitchFamily="18" charset="0"/>
                          </a:rPr>
                          <m:t>𝐶𝑎𝑝</m:t>
                        </m:r>
                      </m:den>
                    </m:f>
                    <m:r>
                      <a:rPr lang="en-US" sz="1600" i="1">
                        <a:latin typeface="Cambria Math" panose="02040503050406030204" pitchFamily="18" charset="0"/>
                        <a:ea typeface="Cambria Math" panose="02040503050406030204" pitchFamily="18" charset="0"/>
                      </a:rPr>
                      <m:t>= </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𝐶𝐴𝑃</m:t>
                        </m:r>
                        <m:r>
                          <a:rPr lang="en-US" sz="1600" i="1">
                            <a:latin typeface="Cambria Math" panose="02040503050406030204" pitchFamily="18" charset="0"/>
                            <a:ea typeface="Cambria Math" panose="02040503050406030204" pitchFamily="18" charset="0"/>
                          </a:rPr>
                          <m:t> − ∑</m:t>
                        </m:r>
                        <m:r>
                          <a:rPr lang="en-US" sz="1600" i="1">
                            <a:latin typeface="Cambria Math" panose="02040503050406030204" pitchFamily="18" charset="0"/>
                            <a:ea typeface="Cambria Math" panose="02040503050406030204" pitchFamily="18" charset="0"/>
                          </a:rPr>
                          <m:t>𝑆𝐶𝑇</m:t>
                        </m:r>
                      </m:num>
                      <m:den>
                        <m:r>
                          <a:rPr lang="en-US" sz="1600" i="1">
                            <a:latin typeface="Cambria Math" panose="02040503050406030204" pitchFamily="18" charset="0"/>
                            <a:ea typeface="Cambria Math" panose="02040503050406030204" pitchFamily="18" charset="0"/>
                          </a:rPr>
                          <m:t>𝑀𝑎𝑟𝑘𝑒𝑡</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𝐶𝑎𝑝</m:t>
                        </m:r>
                        <m:r>
                          <a:rPr lang="en-US" sz="1600" i="1" baseline="-25000">
                            <a:latin typeface="Cambria Math" panose="02040503050406030204" pitchFamily="18" charset="0"/>
                            <a:ea typeface="Cambria Math" panose="02040503050406030204" pitchFamily="18" charset="0"/>
                          </a:rPr>
                          <m:t>2019</m:t>
                        </m:r>
                        <m:r>
                          <a:rPr lang="en-US" sz="1600" b="0" i="1" baseline="-25000" smtClean="0">
                            <a:latin typeface="Cambria Math" panose="02040503050406030204" pitchFamily="18" charset="0"/>
                            <a:ea typeface="Cambria Math" panose="02040503050406030204" pitchFamily="18" charset="0"/>
                          </a:rPr>
                          <m:t>𝑌𝐸</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𝑇𝑆𝑅</m:t>
                        </m:r>
                        <m:r>
                          <a:rPr lang="en-US" sz="1600" b="0" i="1" baseline="-25000" smtClean="0">
                            <a:latin typeface="Cambria Math" panose="02040503050406030204" pitchFamily="18" charset="0"/>
                            <a:ea typeface="Cambria Math" panose="02040503050406030204" pitchFamily="18" charset="0"/>
                          </a:rPr>
                          <m:t>2023</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𝑃𝑒𝑒𝑟</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𝑇𝑆𝑅</m:t>
                        </m:r>
                        <m:r>
                          <a:rPr lang="en-US" sz="1600" b="0" i="1" baseline="-25000" smtClean="0">
                            <a:latin typeface="Cambria Math" panose="02040503050406030204" pitchFamily="18" charset="0"/>
                            <a:ea typeface="Cambria Math" panose="02040503050406030204" pitchFamily="18" charset="0"/>
                          </a:rPr>
                          <m:t>2023</m:t>
                        </m:r>
                        <m:r>
                          <a:rPr lang="en-US" sz="1600" b="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 </m:t>
                        </m:r>
                      </m:den>
                    </m:f>
                  </m:oMath>
                </a14:m>
                <a:endParaRPr lang="en-US" sz="1600" i="1" dirty="0">
                  <a:latin typeface="Cambria Math" panose="02040503050406030204" pitchFamily="18" charset="0"/>
                  <a:ea typeface="Cambria Math" panose="02040503050406030204" pitchFamily="18" charset="0"/>
                </a:endParaRPr>
              </a:p>
            </p:txBody>
          </p:sp>
        </mc:Choice>
        <mc:Fallback xmlns="" xmlns:a16="http://schemas.microsoft.com/office/drawing/2014/main" xmlns:p14="http://schemas.microsoft.com/office/powerpoint/2010/main">
          <p:sp>
            <p:nvSpPr>
              <p:cNvPr id="33" name="TextBox 32" descr="" title="">
                <a:extLst>
                  <a:ext uri="{FF2B5EF4-FFF2-40B4-BE49-F238E27FC236}">
                    <a16:creationId xmlns:a16="http://schemas.microsoft.com/office/drawing/2014/main" id="{C0076197-F75A-F598-A3BF-9BCDDE8154F0}"/>
                  </a:ext>
                </a:extLst>
              </p:cNvPr>
              <p:cNvSpPr txBox="1">
                <a:spLocks noRot="1" noChangeAspect="1" noMove="1" noResize="1" noEditPoints="1" noAdjustHandles="1" noChangeArrowheads="1" noChangeShapeType="1" noTextEdit="1"/>
              </p:cNvSpPr>
              <p:nvPr/>
            </p:nvSpPr>
            <p:spPr>
              <a:xfrm>
                <a:off x="3278788" y="1986177"/>
                <a:ext cx="6373211" cy="483530"/>
              </a:xfrm>
              <a:prstGeom prst="rect">
                <a:avLst/>
              </a:prstGeom>
              <a:blipFill>
                <a:blip r:embed="rId6"/>
                <a:stretch>
                  <a:fillRect l="-574" b="-3797"/>
                </a:stretch>
              </a:blipFill>
            </p:spPr>
            <p:txBody>
              <a:bodyPr/>
              <a:lstStyle/>
              <a:p>
                <a:r>
                  <a:rPr lang="en-US">
                    <a:noFill/>
                  </a:rPr>
                  <a:t> </a:t>
                </a:r>
              </a:p>
            </p:txBody>
          </p:sp>
        </mc:Fallback>
      </mc:AlternateContent>
    </p:spTree>
    <p:extLst>
      <p:ext uri="{BB962C8B-B14F-4D97-AF65-F5344CB8AC3E}">
        <p14:creationId xmlns:p14="http://schemas.microsoft.com/office/powerpoint/2010/main" val="241458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F75B-437D-E6F6-21AB-55A013832F68}"/>
              </a:ext>
            </a:extLst>
          </p:cNvPr>
          <p:cNvSpPr>
            <a:spLocks noGrp="1"/>
          </p:cNvSpPr>
          <p:nvPr>
            <p:ph type="title"/>
          </p:nvPr>
        </p:nvSpPr>
        <p:spPr>
          <a:xfrm>
            <a:off x="439271" y="385649"/>
            <a:ext cx="11116625" cy="498598"/>
          </a:xfrm>
        </p:spPr>
        <p:txBody>
          <a:bodyPr/>
          <a:lstStyle/>
          <a:p>
            <a:r>
              <a:rPr lang="en-US" dirty="0"/>
              <a:t>Brief Background Slide</a:t>
            </a:r>
          </a:p>
        </p:txBody>
      </p:sp>
      <p:sp>
        <p:nvSpPr>
          <p:cNvPr id="3" name="Slide Number Placeholder 2">
            <a:extLst>
              <a:ext uri="{FF2B5EF4-FFF2-40B4-BE49-F238E27FC236}">
                <a16:creationId xmlns:a16="http://schemas.microsoft.com/office/drawing/2014/main" id="{C0FE8E82-4082-DE8E-AFC3-FF7B1C76A84E}"/>
              </a:ext>
            </a:extLst>
          </p:cNvPr>
          <p:cNvSpPr>
            <a:spLocks noGrp="1"/>
          </p:cNvSpPr>
          <p:nvPr>
            <p:ph type="sldNum" sz="quarter" idx="12"/>
          </p:nvPr>
        </p:nvSpPr>
        <p:spPr/>
        <p:txBody>
          <a:bodyPr/>
          <a:lstStyle/>
          <a:p>
            <a:fld id="{0C35A5EE-78B9-EE47-B90A-7D4D72E0B89F}" type="slidenum">
              <a:rPr lang="en-US" smtClean="0"/>
              <a:t>2</a:t>
            </a:fld>
            <a:endParaRPr lang="en-US" dirty="0"/>
          </a:p>
        </p:txBody>
      </p:sp>
      <p:sp>
        <p:nvSpPr>
          <p:cNvPr id="10" name="TextBox 9">
            <a:extLst>
              <a:ext uri="{FF2B5EF4-FFF2-40B4-BE49-F238E27FC236}">
                <a16:creationId xmlns:a16="http://schemas.microsoft.com/office/drawing/2014/main" id="{2E60E883-ED46-808D-8339-ED935023D91C}"/>
              </a:ext>
            </a:extLst>
          </p:cNvPr>
          <p:cNvSpPr txBox="1"/>
          <p:nvPr/>
        </p:nvSpPr>
        <p:spPr>
          <a:xfrm>
            <a:off x="439271" y="1089960"/>
            <a:ext cx="11116625" cy="4801314"/>
          </a:xfrm>
          <a:prstGeom prst="rect">
            <a:avLst/>
          </a:prstGeom>
          <a:noFill/>
        </p:spPr>
        <p:txBody>
          <a:bodyPr wrap="square" rtlCol="0">
            <a:spAutoFit/>
          </a:bodyPr>
          <a:lstStyle/>
          <a:p>
            <a:pPr marL="285750" indent="-285750" algn="l">
              <a:buFont typeface="Arial" panose="020B0604020202020204" pitchFamily="34" charset="0"/>
              <a:buChar char="•"/>
            </a:pPr>
            <a:r>
              <a:rPr lang="en-US" dirty="0"/>
              <a:t>For calendar year companies, beginning with the 2023 proxy statement, most public companies are required to include a section with </a:t>
            </a:r>
            <a:r>
              <a:rPr lang="en-US" b="1" dirty="0"/>
              <a:t>Pay versus Performance </a:t>
            </a:r>
            <a:r>
              <a:rPr lang="en-US" dirty="0"/>
              <a:t>disclosure for the company’s named executive officers (NEOs) following a set of standardized rules</a:t>
            </a:r>
          </a:p>
          <a:p>
            <a:pPr marL="742950" lvl="1" indent="-285750">
              <a:buSzPct val="80000"/>
              <a:buFont typeface="Wingdings" panose="05000000000000000000" pitchFamily="2" charset="2"/>
              <a:buChar char="Ø"/>
            </a:pPr>
            <a:r>
              <a:rPr lang="en-US" i="1" dirty="0"/>
              <a:t>Exceptions for: </a:t>
            </a:r>
            <a:r>
              <a:rPr lang="en-US" sz="1800" i="1" dirty="0"/>
              <a:t>Emerging growth companies, foreign private issuers, registered investment companies</a:t>
            </a:r>
            <a:endParaRPr lang="en-US" i="1" dirty="0"/>
          </a:p>
          <a:p>
            <a:pPr marL="285750" indent="-285750" algn="l">
              <a:buFont typeface="Arial" panose="020B0604020202020204" pitchFamily="34" charset="0"/>
              <a:buChar char="•"/>
            </a:pPr>
            <a:r>
              <a:rPr lang="en-US" dirty="0"/>
              <a:t>Year 1 required 3 lookback years, Year 2 required 4 lookback years, Year 3 (2025) and beyond will require 5 lookback years</a:t>
            </a:r>
          </a:p>
          <a:p>
            <a:pPr marL="285750" indent="-285750" algn="l">
              <a:buFont typeface="Arial" panose="020B0604020202020204" pitchFamily="34" charset="0"/>
              <a:buChar char="•"/>
            </a:pPr>
            <a:r>
              <a:rPr lang="en-US" dirty="0"/>
              <a:t>Rules require detail on the Principal Executive Officer and, separately, averaged detail for all other NEOs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You are also required to show graphs and/or narrative explanations of the relationship between the pay information and performance information</a:t>
            </a:r>
          </a:p>
        </p:txBody>
      </p:sp>
      <p:graphicFrame>
        <p:nvGraphicFramePr>
          <p:cNvPr id="4" name="Table 5">
            <a:extLst>
              <a:ext uri="{FF2B5EF4-FFF2-40B4-BE49-F238E27FC236}">
                <a16:creationId xmlns:a16="http://schemas.microsoft.com/office/drawing/2014/main" id="{5A018701-4773-05C8-02EB-7AF10DAA0EDB}"/>
              </a:ext>
            </a:extLst>
          </p:cNvPr>
          <p:cNvGraphicFramePr>
            <a:graphicFrameLocks noGrp="1"/>
          </p:cNvGraphicFramePr>
          <p:nvPr>
            <p:extLst>
              <p:ext uri="{D42A27DB-BD31-4B8C-83A1-F6EECF244321}">
                <p14:modId xmlns:p14="http://schemas.microsoft.com/office/powerpoint/2010/main" val="2812690760"/>
              </p:ext>
            </p:extLst>
          </p:nvPr>
        </p:nvGraphicFramePr>
        <p:xfrm>
          <a:off x="1933583" y="3221566"/>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64664296"/>
                    </a:ext>
                  </a:extLst>
                </a:gridCol>
                <a:gridCol w="4064000">
                  <a:extLst>
                    <a:ext uri="{9D8B030D-6E8A-4147-A177-3AD203B41FA5}">
                      <a16:colId xmlns:a16="http://schemas.microsoft.com/office/drawing/2014/main" val="177580075"/>
                    </a:ext>
                  </a:extLst>
                </a:gridCol>
              </a:tblGrid>
              <a:tr h="370840">
                <a:tc>
                  <a:txBody>
                    <a:bodyPr/>
                    <a:lstStyle/>
                    <a:p>
                      <a:r>
                        <a:rPr lang="en-US" dirty="0"/>
                        <a:t>Pay Information</a:t>
                      </a:r>
                    </a:p>
                  </a:txBody>
                  <a:tcPr/>
                </a:tc>
                <a:tc>
                  <a:txBody>
                    <a:bodyPr/>
                    <a:lstStyle/>
                    <a:p>
                      <a:r>
                        <a:rPr lang="en-US" dirty="0"/>
                        <a:t>Performance Information</a:t>
                      </a:r>
                    </a:p>
                  </a:txBody>
                  <a:tcPr/>
                </a:tc>
                <a:extLst>
                  <a:ext uri="{0D108BD9-81ED-4DB2-BD59-A6C34878D82A}">
                    <a16:rowId xmlns:a16="http://schemas.microsoft.com/office/drawing/2014/main" val="357295700"/>
                  </a:ext>
                </a:extLst>
              </a:tr>
              <a:tr h="370840">
                <a:tc>
                  <a:txBody>
                    <a:bodyPr/>
                    <a:lstStyle/>
                    <a:p>
                      <a:r>
                        <a:rPr lang="en-US" dirty="0"/>
                        <a:t>Summary Compensation Table</a:t>
                      </a:r>
                    </a:p>
                  </a:txBody>
                  <a:tcPr/>
                </a:tc>
                <a:tc>
                  <a:txBody>
                    <a:bodyPr/>
                    <a:lstStyle/>
                    <a:p>
                      <a:r>
                        <a:rPr lang="en-US" dirty="0"/>
                        <a:t>Company TSR</a:t>
                      </a:r>
                    </a:p>
                  </a:txBody>
                  <a:tcPr/>
                </a:tc>
                <a:extLst>
                  <a:ext uri="{0D108BD9-81ED-4DB2-BD59-A6C34878D82A}">
                    <a16:rowId xmlns:a16="http://schemas.microsoft.com/office/drawing/2014/main" val="2423436352"/>
                  </a:ext>
                </a:extLst>
              </a:tr>
              <a:tr h="370840">
                <a:tc rowSpan="3">
                  <a:txBody>
                    <a:bodyPr/>
                    <a:lstStyle/>
                    <a:p>
                      <a:r>
                        <a:rPr lang="en-US" dirty="0"/>
                        <a:t>Compensation Actually Paid</a:t>
                      </a:r>
                      <a:br>
                        <a:rPr lang="en-US" dirty="0"/>
                      </a:br>
                      <a:r>
                        <a:rPr lang="en-US" sz="1600" i="1" dirty="0"/>
                        <a:t>(editorial note: that this is not compensation that gets actually paid, nor is it realized pay or realizable pay)</a:t>
                      </a:r>
                      <a:endParaRPr lang="en-US" i="1" dirty="0"/>
                    </a:p>
                  </a:txBody>
                  <a:tcPr/>
                </a:tc>
                <a:tc>
                  <a:txBody>
                    <a:bodyPr/>
                    <a:lstStyle/>
                    <a:p>
                      <a:r>
                        <a:rPr lang="en-US" dirty="0"/>
                        <a:t>Peer TSR</a:t>
                      </a:r>
                    </a:p>
                  </a:txBody>
                  <a:tcPr/>
                </a:tc>
                <a:extLst>
                  <a:ext uri="{0D108BD9-81ED-4DB2-BD59-A6C34878D82A}">
                    <a16:rowId xmlns:a16="http://schemas.microsoft.com/office/drawing/2014/main" val="2272769340"/>
                  </a:ext>
                </a:extLst>
              </a:tr>
              <a:tr h="370840">
                <a:tc vMerge="1">
                  <a:txBody>
                    <a:bodyPr/>
                    <a:lstStyle/>
                    <a:p>
                      <a:endParaRPr lang="en-US" dirty="0"/>
                    </a:p>
                  </a:txBody>
                  <a:tcPr/>
                </a:tc>
                <a:tc>
                  <a:txBody>
                    <a:bodyPr/>
                    <a:lstStyle/>
                    <a:p>
                      <a:r>
                        <a:rPr lang="en-US" dirty="0"/>
                        <a:t>Net Income</a:t>
                      </a:r>
                    </a:p>
                  </a:txBody>
                  <a:tcPr/>
                </a:tc>
                <a:extLst>
                  <a:ext uri="{0D108BD9-81ED-4DB2-BD59-A6C34878D82A}">
                    <a16:rowId xmlns:a16="http://schemas.microsoft.com/office/drawing/2014/main" val="1973789691"/>
                  </a:ext>
                </a:extLst>
              </a:tr>
              <a:tr h="370840">
                <a:tc vMerge="1">
                  <a:txBody>
                    <a:bodyPr/>
                    <a:lstStyle/>
                    <a:p>
                      <a:endParaRPr lang="en-US" dirty="0"/>
                    </a:p>
                  </a:txBody>
                  <a:tcPr/>
                </a:tc>
                <a:tc>
                  <a:txBody>
                    <a:bodyPr/>
                    <a:lstStyle/>
                    <a:p>
                      <a:r>
                        <a:rPr lang="en-US" dirty="0"/>
                        <a:t>Company Selected Performance Measure</a:t>
                      </a:r>
                    </a:p>
                  </a:txBody>
                  <a:tcPr/>
                </a:tc>
                <a:extLst>
                  <a:ext uri="{0D108BD9-81ED-4DB2-BD59-A6C34878D82A}">
                    <a16:rowId xmlns:a16="http://schemas.microsoft.com/office/drawing/2014/main" val="3456607036"/>
                  </a:ext>
                </a:extLst>
              </a:tr>
            </a:tbl>
          </a:graphicData>
        </a:graphic>
      </p:graphicFrame>
    </p:spTree>
    <p:extLst>
      <p:ext uri="{BB962C8B-B14F-4D97-AF65-F5344CB8AC3E}">
        <p14:creationId xmlns:p14="http://schemas.microsoft.com/office/powerpoint/2010/main" val="399793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Sharing Ratios </a:t>
            </a:r>
            <a:r>
              <a:rPr lang="en-US" dirty="0">
                <a:solidFill>
                  <a:schemeClr val="accent1"/>
                </a:solidFill>
              </a:rPr>
              <a:t>| The Russell 3000</a:t>
            </a: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20</a:t>
            </a:fld>
            <a:endParaRPr lang="en-US" dirty="0"/>
          </a:p>
        </p:txBody>
      </p:sp>
      <p:sp>
        <p:nvSpPr>
          <p:cNvPr id="3" name="TextBox 2">
            <a:extLst>
              <a:ext uri="{FF2B5EF4-FFF2-40B4-BE49-F238E27FC236}">
                <a16:creationId xmlns:a16="http://schemas.microsoft.com/office/drawing/2014/main" id="{CAECF201-3E1F-147A-7B25-7285414EE55B}"/>
              </a:ext>
            </a:extLst>
          </p:cNvPr>
          <p:cNvSpPr txBox="1"/>
          <p:nvPr/>
        </p:nvSpPr>
        <p:spPr>
          <a:xfrm>
            <a:off x="468919" y="1271273"/>
            <a:ext cx="11418281" cy="369332"/>
          </a:xfrm>
          <a:prstGeom prst="rect">
            <a:avLst/>
          </a:prstGeom>
          <a:noFill/>
        </p:spPr>
        <p:txBody>
          <a:bodyPr wrap="square" rtlCol="0">
            <a:spAutoFit/>
          </a:bodyPr>
          <a:lstStyle/>
          <a:p>
            <a:pPr marL="154374" indent="-154374">
              <a:spcAft>
                <a:spcPts val="1599"/>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Based on the 2,200 companies observed, 867 were in Quadrant 2, and 581 were in Quadrant 3.</a:t>
            </a:r>
          </a:p>
        </p:txBody>
      </p:sp>
      <p:graphicFrame>
        <p:nvGraphicFramePr>
          <p:cNvPr id="8" name="Table 7">
            <a:extLst>
              <a:ext uri="{FF2B5EF4-FFF2-40B4-BE49-F238E27FC236}">
                <a16:creationId xmlns:a16="http://schemas.microsoft.com/office/drawing/2014/main" id="{C6B27DE3-25AF-A6DA-C761-FF4B81CDDD27}"/>
              </a:ext>
            </a:extLst>
          </p:cNvPr>
          <p:cNvGraphicFramePr>
            <a:graphicFrameLocks noGrp="1"/>
          </p:cNvGraphicFramePr>
          <p:nvPr>
            <p:extLst>
              <p:ext uri="{D42A27DB-BD31-4B8C-83A1-F6EECF244321}">
                <p14:modId xmlns:p14="http://schemas.microsoft.com/office/powerpoint/2010/main" val="3786928277"/>
              </p:ext>
            </p:extLst>
          </p:nvPr>
        </p:nvGraphicFramePr>
        <p:xfrm>
          <a:off x="723175" y="2078545"/>
          <a:ext cx="10506076" cy="2043656"/>
        </p:xfrm>
        <a:graphic>
          <a:graphicData uri="http://schemas.openxmlformats.org/drawingml/2006/table">
            <a:tbl>
              <a:tblPr firstRow="1" firstCol="1" bandRow="1">
                <a:tableStyleId>{5C22544A-7EE6-4342-B048-85BDC9FD1C3A}</a:tableStyleId>
              </a:tblPr>
              <a:tblGrid>
                <a:gridCol w="2610673">
                  <a:extLst>
                    <a:ext uri="{9D8B030D-6E8A-4147-A177-3AD203B41FA5}">
                      <a16:colId xmlns:a16="http://schemas.microsoft.com/office/drawing/2014/main" val="66611034"/>
                    </a:ext>
                  </a:extLst>
                </a:gridCol>
                <a:gridCol w="716351">
                  <a:extLst>
                    <a:ext uri="{9D8B030D-6E8A-4147-A177-3AD203B41FA5}">
                      <a16:colId xmlns:a16="http://schemas.microsoft.com/office/drawing/2014/main" val="2227580251"/>
                    </a:ext>
                  </a:extLst>
                </a:gridCol>
                <a:gridCol w="1375297">
                  <a:extLst>
                    <a:ext uri="{9D8B030D-6E8A-4147-A177-3AD203B41FA5}">
                      <a16:colId xmlns:a16="http://schemas.microsoft.com/office/drawing/2014/main" val="2901567274"/>
                    </a:ext>
                  </a:extLst>
                </a:gridCol>
                <a:gridCol w="577625">
                  <a:extLst>
                    <a:ext uri="{9D8B030D-6E8A-4147-A177-3AD203B41FA5}">
                      <a16:colId xmlns:a16="http://schemas.microsoft.com/office/drawing/2014/main" val="3160573963"/>
                    </a:ext>
                  </a:extLst>
                </a:gridCol>
                <a:gridCol w="1531962">
                  <a:extLst>
                    <a:ext uri="{9D8B030D-6E8A-4147-A177-3AD203B41FA5}">
                      <a16:colId xmlns:a16="http://schemas.microsoft.com/office/drawing/2014/main" val="3371280602"/>
                    </a:ext>
                  </a:extLst>
                </a:gridCol>
                <a:gridCol w="577625">
                  <a:extLst>
                    <a:ext uri="{9D8B030D-6E8A-4147-A177-3AD203B41FA5}">
                      <a16:colId xmlns:a16="http://schemas.microsoft.com/office/drawing/2014/main" val="3652229631"/>
                    </a:ext>
                  </a:extLst>
                </a:gridCol>
                <a:gridCol w="1734070">
                  <a:extLst>
                    <a:ext uri="{9D8B030D-6E8A-4147-A177-3AD203B41FA5}">
                      <a16:colId xmlns:a16="http://schemas.microsoft.com/office/drawing/2014/main" val="2719539880"/>
                    </a:ext>
                  </a:extLst>
                </a:gridCol>
                <a:gridCol w="1382473">
                  <a:extLst>
                    <a:ext uri="{9D8B030D-6E8A-4147-A177-3AD203B41FA5}">
                      <a16:colId xmlns:a16="http://schemas.microsoft.com/office/drawing/2014/main" val="3562276921"/>
                    </a:ext>
                  </a:extLst>
                </a:gridCol>
              </a:tblGrid>
              <a:tr h="255457">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Category of</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Total</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Quadrant 1</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gridSpan="2">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Quadrant 2</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Quadrant 3</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Quadrant 4</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93800225"/>
                  </a:ext>
                </a:extLst>
              </a:tr>
              <a:tr h="255457">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Market Capitalization</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solidFill>
                            <a:schemeClr val="bg1"/>
                          </a:solidFill>
                          <a:effectLst/>
                          <a:latin typeface="Source Sans Pro" panose="020B0503030403020204" pitchFamily="34" charset="0"/>
                          <a:ea typeface="Source Sans Pro" panose="020B0503030403020204" pitchFamily="34" charset="0"/>
                        </a:rPr>
                        <a:t>#</a:t>
                      </a:r>
                      <a:endParaRPr lang="en-US" sz="14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solidFill>
                            <a:schemeClr val="bg1"/>
                          </a:solidFill>
                          <a:effectLst/>
                          <a:latin typeface="Source Sans Pro" panose="020B0503030403020204" pitchFamily="34" charset="0"/>
                          <a:ea typeface="Source Sans Pro" panose="020B0503030403020204" pitchFamily="34" charset="0"/>
                        </a:rPr>
                        <a:t>#</a:t>
                      </a:r>
                      <a:endParaRPr lang="en-US" sz="14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solidFill>
                            <a:schemeClr val="bg1"/>
                          </a:solidFill>
                          <a:effectLst/>
                          <a:latin typeface="Source Sans Pro" panose="020B0503030403020204" pitchFamily="34" charset="0"/>
                          <a:ea typeface="Source Sans Pro" panose="020B0503030403020204" pitchFamily="34" charset="0"/>
                        </a:rPr>
                        <a:t>#  </a:t>
                      </a:r>
                      <a:endParaRPr lang="en-US" sz="14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solidFill>
                            <a:schemeClr val="bg1"/>
                          </a:solidFill>
                          <a:effectLst/>
                          <a:latin typeface="Source Sans Pro" panose="020B0503030403020204" pitchFamily="34" charset="0"/>
                          <a:ea typeface="Source Sans Pro" panose="020B0503030403020204" pitchFamily="34" charset="0"/>
                        </a:rPr>
                        <a:t>Median Ratio</a:t>
                      </a:r>
                      <a:endParaRPr lang="en-US" sz="14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solidFill>
                            <a:schemeClr val="bg1"/>
                          </a:solidFill>
                          <a:effectLst/>
                          <a:latin typeface="Source Sans Pro" panose="020B0503030403020204" pitchFamily="34" charset="0"/>
                          <a:ea typeface="Source Sans Pro" panose="020B0503030403020204" pitchFamily="34" charset="0"/>
                        </a:rPr>
                        <a:t>#</a:t>
                      </a:r>
                      <a:endParaRPr lang="en-US" sz="14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solidFill>
                            <a:schemeClr val="bg1"/>
                          </a:solidFill>
                          <a:effectLst/>
                          <a:latin typeface="Source Sans Pro" panose="020B0503030403020204" pitchFamily="34" charset="0"/>
                          <a:ea typeface="Source Sans Pro" panose="020B0503030403020204" pitchFamily="34" charset="0"/>
                        </a:rPr>
                        <a:t>Median Ratio</a:t>
                      </a:r>
                      <a:endParaRPr lang="en-US" sz="14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07000"/>
                        </a:lnSpc>
                        <a:spcBef>
                          <a:spcPts val="0"/>
                        </a:spcBef>
                        <a:spcAft>
                          <a:spcPts val="0"/>
                        </a:spcAft>
                      </a:pPr>
                      <a:r>
                        <a:rPr lang="en-US" sz="1400" kern="0" dirty="0">
                          <a:solidFill>
                            <a:schemeClr val="bg1"/>
                          </a:solidFill>
                          <a:effectLst/>
                          <a:latin typeface="Source Sans Pro" panose="020B0503030403020204" pitchFamily="34" charset="0"/>
                          <a:ea typeface="Source Sans Pro" panose="020B0503030403020204" pitchFamily="34" charset="0"/>
                        </a:rPr>
                        <a:t>#</a:t>
                      </a:r>
                      <a:endParaRPr lang="en-US" sz="1400" kern="100"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60039635"/>
                  </a:ext>
                </a:extLst>
              </a:tr>
              <a:tr h="255457">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Micro Cap (&lt;$</a:t>
                      </a:r>
                      <a:r>
                        <a:rPr lang="en-US" sz="1400" kern="0" dirty="0" err="1">
                          <a:effectLst/>
                          <a:latin typeface="Source Sans Pro" panose="020B0503030403020204" pitchFamily="34" charset="0"/>
                          <a:ea typeface="Source Sans Pro" panose="020B0503030403020204" pitchFamily="34" charset="0"/>
                        </a:rPr>
                        <a:t>300M</a:t>
                      </a:r>
                      <a:r>
                        <a:rPr lang="en-US" sz="1400" kern="0" dirty="0">
                          <a:effectLst/>
                          <a:latin typeface="Source Sans Pro" panose="020B0503030403020204" pitchFamily="34" charset="0"/>
                          <a:ea typeface="Source Sans Pro" panose="020B0503030403020204" pitchFamily="34" charset="0"/>
                        </a:rPr>
                        <a:t>)</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206</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94</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99"/>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73</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1.30%</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16</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-3.45%</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23</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2649058014"/>
                  </a:ext>
                </a:extLst>
              </a:tr>
              <a:tr h="255457">
                <a:tc>
                  <a:txBody>
                    <a:bodyPr/>
                    <a:lstStyle/>
                    <a:p>
                      <a:pPr marL="0" marR="0" algn="ctr">
                        <a:lnSpc>
                          <a:spcPct val="107000"/>
                        </a:lnSpc>
                        <a:spcBef>
                          <a:spcPts val="0"/>
                        </a:spcBef>
                        <a:spcAft>
                          <a:spcPts val="0"/>
                        </a:spcAft>
                      </a:pPr>
                      <a:r>
                        <a:rPr lang="en-US" sz="1400" kern="0">
                          <a:effectLst/>
                          <a:latin typeface="Source Sans Pro" panose="020B0503030403020204" pitchFamily="34" charset="0"/>
                          <a:ea typeface="Source Sans Pro" panose="020B0503030403020204" pitchFamily="34" charset="0"/>
                        </a:rPr>
                        <a:t>Small Cap (&lt;$2B)</a:t>
                      </a:r>
                      <a:endParaRPr lang="en-US" sz="14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771</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cs typeface="Times New Roman" panose="02020603050405020304" pitchFamily="18" charset="0"/>
                        </a:rPr>
                        <a:t>195</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99"/>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283</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1.23%</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232</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-0.63%</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61</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99"/>
                    </a:solidFill>
                  </a:tcPr>
                </a:tc>
                <a:extLst>
                  <a:ext uri="{0D108BD9-81ED-4DB2-BD59-A6C34878D82A}">
                    <a16:rowId xmlns:a16="http://schemas.microsoft.com/office/drawing/2014/main" val="3872989444"/>
                  </a:ext>
                </a:extLst>
              </a:tr>
              <a:tr h="255457">
                <a:tc>
                  <a:txBody>
                    <a:bodyPr/>
                    <a:lstStyle/>
                    <a:p>
                      <a:pPr marL="0" marR="0" algn="ctr">
                        <a:lnSpc>
                          <a:spcPct val="107000"/>
                        </a:lnSpc>
                        <a:spcBef>
                          <a:spcPts val="0"/>
                        </a:spcBef>
                        <a:spcAft>
                          <a:spcPts val="0"/>
                        </a:spcAft>
                      </a:pPr>
                      <a:r>
                        <a:rPr lang="en-US" sz="1400" kern="0">
                          <a:effectLst/>
                          <a:latin typeface="Source Sans Pro" panose="020B0503030403020204" pitchFamily="34" charset="0"/>
                          <a:ea typeface="Source Sans Pro" panose="020B0503030403020204" pitchFamily="34" charset="0"/>
                        </a:rPr>
                        <a:t>Mid Cap (&lt;$10B)</a:t>
                      </a:r>
                      <a:endParaRPr lang="en-US" sz="14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737</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170</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99"/>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292</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0.76%</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222</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-0.35%</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53</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99"/>
                    </a:solidFill>
                  </a:tcPr>
                </a:tc>
                <a:extLst>
                  <a:ext uri="{0D108BD9-81ED-4DB2-BD59-A6C34878D82A}">
                    <a16:rowId xmlns:a16="http://schemas.microsoft.com/office/drawing/2014/main" val="461828694"/>
                  </a:ext>
                </a:extLst>
              </a:tr>
              <a:tr h="255457">
                <a:tc>
                  <a:txBody>
                    <a:bodyPr/>
                    <a:lstStyle/>
                    <a:p>
                      <a:pPr marL="0" marR="0" algn="ctr">
                        <a:lnSpc>
                          <a:spcPct val="107000"/>
                        </a:lnSpc>
                        <a:spcBef>
                          <a:spcPts val="0"/>
                        </a:spcBef>
                        <a:spcAft>
                          <a:spcPts val="0"/>
                        </a:spcAft>
                      </a:pPr>
                      <a:r>
                        <a:rPr lang="en-US" sz="1400" kern="0">
                          <a:effectLst/>
                          <a:latin typeface="Source Sans Pro" panose="020B0503030403020204" pitchFamily="34" charset="0"/>
                          <a:ea typeface="Source Sans Pro" panose="020B0503030403020204" pitchFamily="34" charset="0"/>
                        </a:rPr>
                        <a:t>Large Cap (&lt;$200B)</a:t>
                      </a:r>
                      <a:endParaRPr lang="en-US" sz="14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458</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130</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99"/>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207</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0.39%</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104</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-0.09%</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17</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99"/>
                    </a:solidFill>
                  </a:tcPr>
                </a:tc>
                <a:extLst>
                  <a:ext uri="{0D108BD9-81ED-4DB2-BD59-A6C34878D82A}">
                    <a16:rowId xmlns:a16="http://schemas.microsoft.com/office/drawing/2014/main" val="3391112696"/>
                  </a:ext>
                </a:extLst>
              </a:tr>
              <a:tr h="255457">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Mega Cap (&gt;$200B)</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28</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8</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12</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0.06%</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7</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-0.01%</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927439619"/>
                  </a:ext>
                </a:extLst>
              </a:tr>
              <a:tr h="255457">
                <a:tc>
                  <a:txBody>
                    <a:bodyPr/>
                    <a:lstStyle/>
                    <a:p>
                      <a:pPr marL="0" marR="0" algn="ctr">
                        <a:lnSpc>
                          <a:spcPct val="107000"/>
                        </a:lnSpc>
                        <a:spcBef>
                          <a:spcPts val="0"/>
                        </a:spcBef>
                        <a:spcAft>
                          <a:spcPts val="0"/>
                        </a:spcAft>
                      </a:pPr>
                      <a:r>
                        <a:rPr lang="en-US" sz="1400" kern="0">
                          <a:effectLst/>
                          <a:latin typeface="Source Sans Pro" panose="020B0503030403020204" pitchFamily="34" charset="0"/>
                          <a:ea typeface="Source Sans Pro" panose="020B0503030403020204" pitchFamily="34" charset="0"/>
                        </a:rPr>
                        <a:t>All</a:t>
                      </a:r>
                      <a:endParaRPr lang="en-US" sz="1400" kern="1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2200</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597</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867</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0.75%</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581</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-0.36%</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L="0" marR="0" algn="ctr">
                        <a:lnSpc>
                          <a:spcPct val="107000"/>
                        </a:lnSpc>
                        <a:spcBef>
                          <a:spcPts val="0"/>
                        </a:spcBef>
                        <a:spcAft>
                          <a:spcPts val="0"/>
                        </a:spcAft>
                      </a:pPr>
                      <a:r>
                        <a:rPr lang="en-US" sz="1400" kern="0" dirty="0">
                          <a:effectLst/>
                          <a:latin typeface="Source Sans Pro" panose="020B0503030403020204" pitchFamily="34" charset="0"/>
                          <a:ea typeface="Source Sans Pro" panose="020B0503030403020204" pitchFamily="34" charset="0"/>
                        </a:rPr>
                        <a:t>155</a:t>
                      </a:r>
                      <a:endPar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4083173276"/>
                  </a:ext>
                </a:extLst>
              </a:tr>
            </a:tbl>
          </a:graphicData>
        </a:graphic>
      </p:graphicFrame>
      <p:sp>
        <p:nvSpPr>
          <p:cNvPr id="2" name="Slide Number Placeholder 4">
            <a:extLst>
              <a:ext uri="{FF2B5EF4-FFF2-40B4-BE49-F238E27FC236}">
                <a16:creationId xmlns:a16="http://schemas.microsoft.com/office/drawing/2014/main" id="{F0C098CF-80EF-2F6A-EC2D-F91C3FE2D7F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20</a:t>
            </a:fld>
            <a:endParaRPr lang="en-US"/>
          </a:p>
        </p:txBody>
      </p:sp>
      <p:sp>
        <p:nvSpPr>
          <p:cNvPr id="5" name="TextBox 4">
            <a:extLst>
              <a:ext uri="{FF2B5EF4-FFF2-40B4-BE49-F238E27FC236}">
                <a16:creationId xmlns:a16="http://schemas.microsoft.com/office/drawing/2014/main" id="{9F321758-5DE9-DD7D-29CB-2F6DFADA4F3D}"/>
              </a:ext>
            </a:extLst>
          </p:cNvPr>
          <p:cNvSpPr txBox="1"/>
          <p:nvPr/>
        </p:nvSpPr>
        <p:spPr>
          <a:xfrm>
            <a:off x="847725" y="4779455"/>
            <a:ext cx="4743449" cy="1200329"/>
          </a:xfrm>
          <a:prstGeom prst="rect">
            <a:avLst/>
          </a:prstGeom>
          <a:solidFill>
            <a:schemeClr val="accent4">
              <a:lumMod val="60000"/>
              <a:lumOff val="40000"/>
            </a:schemeClr>
          </a:solidFill>
          <a:ln>
            <a:solidFill>
              <a:srgbClr val="162C59"/>
            </a:solidFill>
          </a:ln>
        </p:spPr>
        <p:txBody>
          <a:bodyPr wrap="square" rtlCol="0">
            <a:spAutoFit/>
          </a:bodyPr>
          <a:lstStyle/>
          <a:p>
            <a:pPr algn="ctr"/>
            <a:r>
              <a:rPr lang="en-US" b="1" u="sng" dirty="0">
                <a:latin typeface="Source Sans Pro" panose="020B0503030403020204" pitchFamily="34" charset="0"/>
                <a:ea typeface="Source Sans Pro" panose="020B0503030403020204" pitchFamily="34" charset="0"/>
              </a:rPr>
              <a:t>Observation #1</a:t>
            </a:r>
          </a:p>
          <a:p>
            <a:pPr marL="285750" indent="-28575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Sharing Ratios decrease as the Market Cap level increases</a:t>
            </a:r>
          </a:p>
          <a:p>
            <a:pPr marL="285750" indent="-285750">
              <a:buFont typeface="Arial" panose="020B0604020202020204" pitchFamily="34" charset="0"/>
              <a:buChar char="•"/>
            </a:pPr>
            <a:endParaRPr lang="en-US" b="1"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E370F11D-5555-8E46-8B06-88EC4915E44C}"/>
              </a:ext>
            </a:extLst>
          </p:cNvPr>
          <p:cNvSpPr txBox="1"/>
          <p:nvPr/>
        </p:nvSpPr>
        <p:spPr>
          <a:xfrm>
            <a:off x="6245060" y="4779454"/>
            <a:ext cx="5442115" cy="1200329"/>
          </a:xfrm>
          <a:prstGeom prst="rect">
            <a:avLst/>
          </a:prstGeom>
          <a:solidFill>
            <a:schemeClr val="accent3">
              <a:lumMod val="90000"/>
            </a:schemeClr>
          </a:solidFill>
          <a:ln>
            <a:solidFill>
              <a:srgbClr val="162C59"/>
            </a:solidFill>
          </a:ln>
        </p:spPr>
        <p:txBody>
          <a:bodyPr wrap="square" rtlCol="0">
            <a:spAutoFit/>
          </a:bodyPr>
          <a:lstStyle/>
          <a:p>
            <a:pPr algn="ctr"/>
            <a:r>
              <a:rPr lang="en-US" b="1" u="sng" dirty="0">
                <a:latin typeface="Source Sans Pro" panose="020B0503030403020204" pitchFamily="34" charset="0"/>
                <a:ea typeface="Source Sans Pro" panose="020B0503030403020204" pitchFamily="34" charset="0"/>
              </a:rPr>
              <a:t>Observation #2</a:t>
            </a:r>
          </a:p>
          <a:p>
            <a:pPr marL="285750" indent="-285750">
              <a:buFont typeface="Arial" panose="020B0604020202020204" pitchFamily="34" charset="0"/>
              <a:buChar char="•"/>
            </a:pPr>
            <a:r>
              <a:rPr lang="en-US" b="1" dirty="0">
                <a:latin typeface="Source Sans Pro" panose="020B0503030403020204" pitchFamily="34" charset="0"/>
                <a:ea typeface="Source Sans Pro" panose="020B0503030403020204" pitchFamily="34" charset="0"/>
              </a:rPr>
              <a:t>Success is rewarded more than underperformance is disincentivized (bigger slopes in Quadrant 2 than Quadrant 3)</a:t>
            </a:r>
          </a:p>
        </p:txBody>
      </p:sp>
    </p:spTree>
    <p:extLst>
      <p:ext uri="{BB962C8B-B14F-4D97-AF65-F5344CB8AC3E}">
        <p14:creationId xmlns:p14="http://schemas.microsoft.com/office/powerpoint/2010/main" val="31454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5B4C-2BD9-E4F7-2B16-BA652EED355D}"/>
              </a:ext>
            </a:extLst>
          </p:cNvPr>
          <p:cNvSpPr>
            <a:spLocks noGrp="1"/>
          </p:cNvSpPr>
          <p:nvPr>
            <p:ph type="title"/>
          </p:nvPr>
        </p:nvSpPr>
        <p:spPr/>
        <p:txBody>
          <a:bodyPr/>
          <a:lstStyle/>
          <a:p>
            <a:r>
              <a:rPr lang="en-US" dirty="0"/>
              <a:t>Peer Group Selected</a:t>
            </a:r>
          </a:p>
        </p:txBody>
      </p:sp>
      <p:sp>
        <p:nvSpPr>
          <p:cNvPr id="4" name="Text Placeholder 3">
            <a:extLst>
              <a:ext uri="{FF2B5EF4-FFF2-40B4-BE49-F238E27FC236}">
                <a16:creationId xmlns:a16="http://schemas.microsoft.com/office/drawing/2014/main" id="{698E79E5-B880-6C86-EA3A-135180AD4767}"/>
              </a:ext>
            </a:extLst>
          </p:cNvPr>
          <p:cNvSpPr>
            <a:spLocks noGrp="1"/>
          </p:cNvSpPr>
          <p:nvPr>
            <p:ph type="body" sz="quarter" idx="10"/>
          </p:nvPr>
        </p:nvSpPr>
        <p:spPr>
          <a:xfrm>
            <a:off x="6096000" y="242564"/>
            <a:ext cx="5979117" cy="764349"/>
          </a:xfrm>
        </p:spPr>
        <p:txBody>
          <a:bodyPr>
            <a:normAutofit/>
          </a:bodyPr>
          <a:lstStyle/>
          <a:p>
            <a:pPr indent="0">
              <a:lnSpc>
                <a:spcPct val="120000"/>
              </a:lnSpc>
              <a:spcBef>
                <a:spcPts val="0"/>
              </a:spcBef>
              <a:buNone/>
            </a:pPr>
            <a:r>
              <a:rPr lang="en-US" sz="1800" dirty="0">
                <a:latin typeface="Source Sans Pro" panose="020B0503030403020204" pitchFamily="34" charset="0"/>
                <a:ea typeface="Source Sans Pro" panose="020B0503030403020204" pitchFamily="34" charset="0"/>
              </a:rPr>
              <a:t>We have summarized the Selection for Communications Services (GICS = “50”) and Utilities (GICS = “55”)</a:t>
            </a:r>
          </a:p>
          <a:p>
            <a:pPr>
              <a:lnSpc>
                <a:spcPct val="120000"/>
              </a:lnSpc>
              <a:spcBef>
                <a:spcPts val="0"/>
              </a:spcBef>
            </a:pPr>
            <a:endParaRPr lang="en-US" sz="1800" dirty="0"/>
          </a:p>
        </p:txBody>
      </p:sp>
      <p:pic>
        <p:nvPicPr>
          <p:cNvPr id="8" name="Picture 7">
            <a:extLst>
              <a:ext uri="{FF2B5EF4-FFF2-40B4-BE49-F238E27FC236}">
                <a16:creationId xmlns:a16="http://schemas.microsoft.com/office/drawing/2014/main" id="{1431E684-5A22-D085-89A8-0858B76B4407}"/>
              </a:ext>
            </a:extLst>
          </p:cNvPr>
          <p:cNvPicPr>
            <a:picLocks noChangeAspect="1"/>
          </p:cNvPicPr>
          <p:nvPr/>
        </p:nvPicPr>
        <p:blipFill>
          <a:blip r:embed="rId3"/>
          <a:stretch>
            <a:fillRect/>
          </a:stretch>
        </p:blipFill>
        <p:spPr>
          <a:xfrm>
            <a:off x="291713" y="1208159"/>
            <a:ext cx="8842660" cy="4829388"/>
          </a:xfrm>
          <a:prstGeom prst="rect">
            <a:avLst/>
          </a:prstGeom>
        </p:spPr>
      </p:pic>
      <p:sp>
        <p:nvSpPr>
          <p:cNvPr id="9" name="Rectangle: Rounded Corners 8">
            <a:extLst>
              <a:ext uri="{FF2B5EF4-FFF2-40B4-BE49-F238E27FC236}">
                <a16:creationId xmlns:a16="http://schemas.microsoft.com/office/drawing/2014/main" id="{CEB138AA-FFDC-B21E-28AA-BC1AD538354E}"/>
              </a:ext>
            </a:extLst>
          </p:cNvPr>
          <p:cNvSpPr/>
          <p:nvPr/>
        </p:nvSpPr>
        <p:spPr>
          <a:xfrm>
            <a:off x="9375006" y="1139789"/>
            <a:ext cx="2512194" cy="4897758"/>
          </a:xfrm>
          <a:prstGeom prst="roundRect">
            <a:avLst/>
          </a:prstGeom>
          <a:solidFill>
            <a:srgbClr val="5467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2">
              <a:buNone/>
            </a:pPr>
            <a:r>
              <a:rPr lang="en-US" sz="1400" b="1" i="1" dirty="0">
                <a:solidFill>
                  <a:schemeClr val="bg1"/>
                </a:solidFill>
                <a:latin typeface="Source Sans Pro" panose="020B0503030403020204" pitchFamily="34" charset="0"/>
                <a:ea typeface="Source Sans Pro" panose="020B0503030403020204" pitchFamily="34" charset="0"/>
              </a:rPr>
              <a:t>Infinite Equity commentary:</a:t>
            </a:r>
            <a:r>
              <a:rPr lang="en-US" sz="1400" i="1" dirty="0">
                <a:solidFill>
                  <a:schemeClr val="bg1"/>
                </a:solidFill>
                <a:latin typeface="Source Sans Pro" panose="020B0503030403020204" pitchFamily="34" charset="0"/>
                <a:ea typeface="Source Sans Pro" panose="020B0503030403020204" pitchFamily="34" charset="0"/>
              </a:rPr>
              <a:t>  There is a wide range in the “Peer TSR” when comparing selections of companies within the same GICS code.  This may be because there has never been formal thought in the selection of the Industry Index for the Performance Graph, or it could alternatively be because the company has an inappropriate GICS code.  </a:t>
            </a:r>
          </a:p>
          <a:p>
            <a:pPr marL="0" lvl="2">
              <a:buNone/>
            </a:pPr>
            <a:endParaRPr lang="en-US" sz="1400" i="1" dirty="0">
              <a:solidFill>
                <a:schemeClr val="bg1"/>
              </a:solidFill>
              <a:latin typeface="Source Sans Pro" panose="020B0503030403020204" pitchFamily="34" charset="0"/>
              <a:ea typeface="Source Sans Pro" panose="020B0503030403020204" pitchFamily="34" charset="0"/>
            </a:endParaRPr>
          </a:p>
          <a:p>
            <a:pPr marL="0" lvl="2">
              <a:buNone/>
            </a:pPr>
            <a:r>
              <a:rPr lang="en-US" sz="1400" i="1" dirty="0">
                <a:solidFill>
                  <a:schemeClr val="bg1"/>
                </a:solidFill>
                <a:latin typeface="Source Sans Pro" panose="020B0503030403020204" pitchFamily="34" charset="0"/>
                <a:ea typeface="Source Sans Pro" panose="020B0503030403020204" pitchFamily="34" charset="0"/>
              </a:rPr>
              <a:t>Going forward, we anticipate much further rigor being put into the selection of the Peer TSR (either using an Industry Index or a custom group of Performance Peers).</a:t>
            </a:r>
          </a:p>
        </p:txBody>
      </p:sp>
    </p:spTree>
    <p:extLst>
      <p:ext uri="{BB962C8B-B14F-4D97-AF65-F5344CB8AC3E}">
        <p14:creationId xmlns:p14="http://schemas.microsoft.com/office/powerpoint/2010/main" val="268885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2279-8069-8D7B-78F7-0C1EF85DD483}"/>
              </a:ext>
            </a:extLst>
          </p:cNvPr>
          <p:cNvSpPr>
            <a:spLocks noGrp="1"/>
          </p:cNvSpPr>
          <p:nvPr>
            <p:ph type="title"/>
          </p:nvPr>
        </p:nvSpPr>
        <p:spPr/>
        <p:txBody>
          <a:bodyPr/>
          <a:lstStyle/>
          <a:p>
            <a:r>
              <a:rPr lang="en-US" dirty="0"/>
              <a:t>Getting Ready for PvP Table Year 3</a:t>
            </a:r>
          </a:p>
        </p:txBody>
      </p:sp>
      <p:sp>
        <p:nvSpPr>
          <p:cNvPr id="3" name="Subtitle 2">
            <a:extLst>
              <a:ext uri="{FF2B5EF4-FFF2-40B4-BE49-F238E27FC236}">
                <a16:creationId xmlns:a16="http://schemas.microsoft.com/office/drawing/2014/main" id="{A8C3FCA4-1DE0-02B4-FD72-A11623C128B5}"/>
              </a:ext>
            </a:extLst>
          </p:cNvPr>
          <p:cNvSpPr>
            <a:spLocks noGrp="1"/>
          </p:cNvSpPr>
          <p:nvPr>
            <p:ph type="body" sz="quarter" idx="10"/>
          </p:nvPr>
        </p:nvSpPr>
        <p:spPr>
          <a:xfrm>
            <a:off x="311150" y="1182358"/>
            <a:ext cx="11576050" cy="4572000"/>
          </a:xfrm>
        </p:spPr>
        <p:txBody>
          <a:bodyPr/>
          <a:lstStyle/>
          <a:p>
            <a:r>
              <a:rPr lang="en-US" dirty="0">
                <a:latin typeface="Source Sans Pro" panose="020B0503030403020204" pitchFamily="34" charset="0"/>
                <a:ea typeface="Source Sans Pro" panose="020B0503030403020204" pitchFamily="34" charset="0"/>
              </a:rPr>
              <a:t>Action Items</a:t>
            </a:r>
          </a:p>
        </p:txBody>
      </p:sp>
      <p:graphicFrame>
        <p:nvGraphicFramePr>
          <p:cNvPr id="5" name="Diagram 4">
            <a:extLst>
              <a:ext uri="{FF2B5EF4-FFF2-40B4-BE49-F238E27FC236}">
                <a16:creationId xmlns:a16="http://schemas.microsoft.com/office/drawing/2014/main" id="{4BB5FE13-DAAB-B35C-95E0-CD4656A50FE6}"/>
              </a:ext>
            </a:extLst>
          </p:cNvPr>
          <p:cNvGraphicFramePr/>
          <p:nvPr>
            <p:extLst>
              <p:ext uri="{D42A27DB-BD31-4B8C-83A1-F6EECF244321}">
                <p14:modId xmlns:p14="http://schemas.microsoft.com/office/powerpoint/2010/main" val="833229645"/>
              </p:ext>
            </p:extLst>
          </p:nvPr>
        </p:nvGraphicFramePr>
        <p:xfrm>
          <a:off x="587302" y="1615039"/>
          <a:ext cx="11017395" cy="4060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3203EAE2-20C4-CFA8-DD55-DAA52C2C0EF8}"/>
              </a:ext>
            </a:extLst>
          </p:cNvPr>
          <p:cNvGrpSpPr/>
          <p:nvPr/>
        </p:nvGrpSpPr>
        <p:grpSpPr>
          <a:xfrm>
            <a:off x="587302" y="5403078"/>
            <a:ext cx="11017395" cy="552825"/>
            <a:chOff x="0" y="3050470"/>
            <a:chExt cx="11017395" cy="552825"/>
          </a:xfrm>
        </p:grpSpPr>
        <p:sp>
          <p:nvSpPr>
            <p:cNvPr id="9" name="Rectangle 8">
              <a:extLst>
                <a:ext uri="{FF2B5EF4-FFF2-40B4-BE49-F238E27FC236}">
                  <a16:creationId xmlns:a16="http://schemas.microsoft.com/office/drawing/2014/main" id="{4B73999E-07DC-16E5-8480-A53913736E9E}"/>
                </a:ext>
              </a:extLst>
            </p:cNvPr>
            <p:cNvSpPr/>
            <p:nvPr/>
          </p:nvSpPr>
          <p:spPr>
            <a:xfrm>
              <a:off x="0" y="3050470"/>
              <a:ext cx="11017395" cy="55282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CFEDE4D8-674F-E2AF-DA07-AFC0821FF906}"/>
                </a:ext>
              </a:extLst>
            </p:cNvPr>
            <p:cNvSpPr txBox="1"/>
            <p:nvPr/>
          </p:nvSpPr>
          <p:spPr>
            <a:xfrm>
              <a:off x="0" y="3050470"/>
              <a:ext cx="11017395" cy="552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5072" tIns="270764" rIns="855072" bIns="92456" numCol="1" spcCol="1270" anchor="t" anchorCtr="0">
              <a:noAutofit/>
            </a:bodyPr>
            <a:lstStyle/>
            <a:p>
              <a:pPr marL="0" lvl="1" indent="0" algn="l" defTabSz="577850">
                <a:lnSpc>
                  <a:spcPct val="90000"/>
                </a:lnSpc>
                <a:spcBef>
                  <a:spcPct val="0"/>
                </a:spcBef>
                <a:spcAft>
                  <a:spcPct val="15000"/>
                </a:spcAft>
                <a:buFontTx/>
                <a:buNone/>
              </a:pPr>
              <a:r>
                <a:rPr lang="en-US" sz="1300" kern="1200" dirty="0">
                  <a:latin typeface="Source Sans Pro" panose="020B0503030403020204" pitchFamily="34" charset="0"/>
                  <a:ea typeface="Source Sans Pro" panose="020B0503030403020204" pitchFamily="34" charset="0"/>
                </a:rPr>
                <a:t>Ensure that you are not disclosing (Quadrant 1/Zone A)</a:t>
              </a:r>
            </a:p>
          </p:txBody>
        </p:sp>
      </p:grpSp>
      <p:grpSp>
        <p:nvGrpSpPr>
          <p:cNvPr id="6" name="Group 5">
            <a:extLst>
              <a:ext uri="{FF2B5EF4-FFF2-40B4-BE49-F238E27FC236}">
                <a16:creationId xmlns:a16="http://schemas.microsoft.com/office/drawing/2014/main" id="{B06AF8E3-7042-31E4-5720-458DC9CA7F8B}"/>
              </a:ext>
            </a:extLst>
          </p:cNvPr>
          <p:cNvGrpSpPr/>
          <p:nvPr/>
        </p:nvGrpSpPr>
        <p:grpSpPr>
          <a:xfrm>
            <a:off x="1113790" y="5297377"/>
            <a:ext cx="7712176" cy="334151"/>
            <a:chOff x="526488" y="2944769"/>
            <a:chExt cx="7712176" cy="334151"/>
          </a:xfrm>
        </p:grpSpPr>
        <p:sp>
          <p:nvSpPr>
            <p:cNvPr id="7" name="Rectangle: Rounded Corners 6">
              <a:extLst>
                <a:ext uri="{FF2B5EF4-FFF2-40B4-BE49-F238E27FC236}">
                  <a16:creationId xmlns:a16="http://schemas.microsoft.com/office/drawing/2014/main" id="{7CD9CBD2-BC55-4886-7B53-B3B66FE69D98}"/>
                </a:ext>
              </a:extLst>
            </p:cNvPr>
            <p:cNvSpPr/>
            <p:nvPr/>
          </p:nvSpPr>
          <p:spPr>
            <a:xfrm>
              <a:off x="526488" y="2944769"/>
              <a:ext cx="7712176" cy="33415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6">
              <a:extLst>
                <a:ext uri="{FF2B5EF4-FFF2-40B4-BE49-F238E27FC236}">
                  <a16:creationId xmlns:a16="http://schemas.microsoft.com/office/drawing/2014/main" id="{05CBB0B2-74A1-7090-5949-CE70AB69A21C}"/>
                </a:ext>
              </a:extLst>
            </p:cNvPr>
            <p:cNvSpPr txBox="1"/>
            <p:nvPr/>
          </p:nvSpPr>
          <p:spPr>
            <a:xfrm>
              <a:off x="542800" y="2961081"/>
              <a:ext cx="7679552" cy="3015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1502" tIns="0" rIns="291502" bIns="0" numCol="1" spcCol="1270" anchor="ctr" anchorCtr="0">
              <a:noAutofit/>
            </a:bodyPr>
            <a:lstStyle/>
            <a:p>
              <a:pPr marL="0" lvl="0" indent="0" algn="l" defTabSz="577850">
                <a:lnSpc>
                  <a:spcPct val="90000"/>
                </a:lnSpc>
                <a:spcBef>
                  <a:spcPct val="0"/>
                </a:spcBef>
                <a:spcAft>
                  <a:spcPct val="35000"/>
                </a:spcAft>
                <a:buNone/>
              </a:pPr>
              <a:r>
                <a:rPr lang="en-US" sz="1300" b="1" kern="1200" dirty="0"/>
                <a:t>Does your company have a disconnect between Pay and Performance?</a:t>
              </a:r>
            </a:p>
          </p:txBody>
        </p:sp>
      </p:grpSp>
    </p:spTree>
    <p:extLst>
      <p:ext uri="{BB962C8B-B14F-4D97-AF65-F5344CB8AC3E}">
        <p14:creationId xmlns:p14="http://schemas.microsoft.com/office/powerpoint/2010/main" val="150142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a:t>Questions and Closing Thoughts</a:t>
            </a: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23</a:t>
            </a:fld>
            <a:endParaRPr lang="en-US"/>
          </a:p>
        </p:txBody>
      </p:sp>
      <p:sp>
        <p:nvSpPr>
          <p:cNvPr id="5" name="TextBox 4">
            <a:extLst>
              <a:ext uri="{FF2B5EF4-FFF2-40B4-BE49-F238E27FC236}">
                <a16:creationId xmlns:a16="http://schemas.microsoft.com/office/drawing/2014/main" id="{4C57567E-B929-D56F-04B0-871D2D65C73D}"/>
              </a:ext>
            </a:extLst>
          </p:cNvPr>
          <p:cNvSpPr txBox="1"/>
          <p:nvPr/>
        </p:nvSpPr>
        <p:spPr>
          <a:xfrm>
            <a:off x="8091174" y="2811956"/>
            <a:ext cx="2755878" cy="1815882"/>
          </a:xfrm>
          <a:prstGeom prst="rect">
            <a:avLst/>
          </a:prstGeom>
          <a:noFill/>
        </p:spPr>
        <p:txBody>
          <a:bodyPr wrap="square" rtlCol="0">
            <a:spAutoFit/>
          </a:bodyPr>
          <a:lstStyle/>
          <a:p>
            <a:pPr algn="l"/>
            <a:r>
              <a:rPr lang="en-US" sz="1400" b="1" dirty="0">
                <a:solidFill>
                  <a:schemeClr val="accent1"/>
                </a:solidFill>
                <a:latin typeface="Source Sans Pro" panose="020B0503030403020204" pitchFamily="34" charset="0"/>
                <a:ea typeface="Source Sans Pro" panose="020B0503030403020204" pitchFamily="34" charset="0"/>
              </a:rPr>
              <a:t>Joe Skrodzki</a:t>
            </a:r>
          </a:p>
          <a:p>
            <a:pPr algn="l"/>
            <a:r>
              <a:rPr lang="en-US" sz="1400" dirty="0">
                <a:latin typeface="Source Sans Pro" panose="020B0503030403020204" pitchFamily="34" charset="0"/>
                <a:ea typeface="Source Sans Pro" panose="020B0503030403020204" pitchFamily="34" charset="0"/>
              </a:rPr>
              <a:t>VP, Total Rewards &amp; Analytics</a:t>
            </a:r>
          </a:p>
          <a:p>
            <a:pPr algn="l"/>
            <a:r>
              <a:rPr lang="en-US" sz="1400" dirty="0">
                <a:latin typeface="Source Sans Pro" panose="020B0503030403020204" pitchFamily="34" charset="0"/>
                <a:ea typeface="Source Sans Pro" panose="020B0503030403020204" pitchFamily="34" charset="0"/>
              </a:rPr>
              <a:t>Blackline, Inc.</a:t>
            </a:r>
          </a:p>
          <a:p>
            <a:pPr algn="l"/>
            <a:r>
              <a:rPr lang="pl-PL" sz="1400" dirty="0">
                <a:latin typeface="Source Sans Pro" panose="020B0503030403020204" pitchFamily="34" charset="0"/>
                <a:ea typeface="Source Sans Pro" panose="020B0503030403020204" pitchFamily="34" charset="0"/>
                <a:hlinkClick r:id="rId3"/>
              </a:rPr>
              <a:t>joe.skrodzki@blackline.com</a:t>
            </a:r>
            <a:endParaRPr lang="en-US" sz="1400" dirty="0">
              <a:latin typeface="Source Sans Pro" panose="020B0503030403020204" pitchFamily="34" charset="0"/>
              <a:ea typeface="Source Sans Pro" panose="020B0503030403020204" pitchFamily="34" charset="0"/>
            </a:endParaRPr>
          </a:p>
          <a:p>
            <a:pPr algn="l"/>
            <a:r>
              <a:rPr lang="en-US" sz="1400" dirty="0">
                <a:solidFill>
                  <a:srgbClr val="000000"/>
                </a:solidFill>
                <a:effectLst/>
                <a:latin typeface="Source Sans Pro" panose="020B0503030403020204" pitchFamily="34" charset="0"/>
                <a:ea typeface="Source Sans Pro" panose="020B0503030403020204" pitchFamily="34" charset="0"/>
              </a:rPr>
              <a:t>+1.443.538.9310 </a:t>
            </a:r>
            <a:endParaRPr lang="en-US" sz="1400" dirty="0">
              <a:latin typeface="Source Sans Pro" panose="020B0503030403020204" pitchFamily="34" charset="0"/>
              <a:ea typeface="Source Sans Pro" panose="020B0503030403020204" pitchFamily="34" charset="0"/>
            </a:endParaRPr>
          </a:p>
          <a:p>
            <a:pPr algn="l"/>
            <a:endParaRPr lang="en-US" sz="1400" dirty="0">
              <a:latin typeface="Source Sans Pro" panose="020B0503030403020204" pitchFamily="34" charset="0"/>
              <a:ea typeface="Source Sans Pro" panose="020B0503030403020204" pitchFamily="34" charset="0"/>
            </a:endParaRPr>
          </a:p>
          <a:p>
            <a:pPr algn="l"/>
            <a:endParaRPr lang="en-US" sz="2400" dirty="0">
              <a:latin typeface="Source Sans Pro" panose="020B0503030403020204" pitchFamily="34" charset="0"/>
              <a:ea typeface="Source Sans Pro" panose="020B0503030403020204" pitchFamily="34" charset="0"/>
            </a:endParaRPr>
          </a:p>
        </p:txBody>
      </p:sp>
      <p:sp>
        <p:nvSpPr>
          <p:cNvPr id="3" name="Slide Number Placeholder 4">
            <a:extLst>
              <a:ext uri="{FF2B5EF4-FFF2-40B4-BE49-F238E27FC236}">
                <a16:creationId xmlns:a16="http://schemas.microsoft.com/office/drawing/2014/main" id="{4358B668-4041-1D7A-2779-2CCC363694BD}"/>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23</a:t>
            </a:fld>
            <a:endParaRPr lang="en-US"/>
          </a:p>
        </p:txBody>
      </p:sp>
      <p:sp>
        <p:nvSpPr>
          <p:cNvPr id="11" name="TextBox 10">
            <a:extLst>
              <a:ext uri="{FF2B5EF4-FFF2-40B4-BE49-F238E27FC236}">
                <a16:creationId xmlns:a16="http://schemas.microsoft.com/office/drawing/2014/main" id="{4F2C3027-7BB0-8C3B-968F-084CE46B285B}"/>
              </a:ext>
            </a:extLst>
          </p:cNvPr>
          <p:cNvSpPr txBox="1"/>
          <p:nvPr/>
        </p:nvSpPr>
        <p:spPr>
          <a:xfrm>
            <a:off x="4479294" y="2811957"/>
            <a:ext cx="2755878" cy="1384995"/>
          </a:xfrm>
          <a:prstGeom prst="rect">
            <a:avLst/>
          </a:prstGeom>
          <a:noFill/>
        </p:spPr>
        <p:txBody>
          <a:bodyPr wrap="square" rtlCol="0">
            <a:spAutoFit/>
          </a:bodyPr>
          <a:lstStyle/>
          <a:p>
            <a:pPr algn="l"/>
            <a:r>
              <a:rPr lang="en-US" sz="1400" b="1" dirty="0">
                <a:solidFill>
                  <a:schemeClr val="accent1"/>
                </a:solidFill>
                <a:latin typeface="Source Sans Pro" panose="020B0503030403020204" pitchFamily="34" charset="0"/>
                <a:ea typeface="Source Sans Pro" panose="020B0503030403020204" pitchFamily="34" charset="0"/>
              </a:rPr>
              <a:t>Dave Thomas</a:t>
            </a:r>
          </a:p>
          <a:p>
            <a:pPr algn="l"/>
            <a:r>
              <a:rPr lang="en-US" sz="1400" dirty="0">
                <a:latin typeface="Source Sans Pro" panose="020B0503030403020204" pitchFamily="34" charset="0"/>
                <a:ea typeface="Source Sans Pro" panose="020B0503030403020204" pitchFamily="34" charset="0"/>
              </a:rPr>
              <a:t>Partner</a:t>
            </a:r>
          </a:p>
          <a:p>
            <a:pPr algn="l"/>
            <a:r>
              <a:rPr lang="en-US" sz="1400" dirty="0">
                <a:latin typeface="Source Sans Pro" panose="020B0503030403020204" pitchFamily="34" charset="0"/>
                <a:ea typeface="Source Sans Pro" panose="020B0503030403020204" pitchFamily="34" charset="0"/>
              </a:rPr>
              <a:t>Wilson Sonsini</a:t>
            </a:r>
          </a:p>
          <a:p>
            <a:pPr algn="l"/>
            <a:r>
              <a:rPr lang="en-US" sz="1400" dirty="0">
                <a:latin typeface="Source Sans Pro" panose="020B0503030403020204" pitchFamily="34" charset="0"/>
                <a:ea typeface="Source Sans Pro" panose="020B0503030403020204" pitchFamily="34" charset="0"/>
                <a:hlinkClick r:id="rId4"/>
              </a:rPr>
              <a:t>dthomas@wsgr.com</a:t>
            </a:r>
            <a:r>
              <a:rPr lang="en-US" sz="1400" dirty="0">
                <a:latin typeface="Source Sans Pro" panose="020B0503030403020204" pitchFamily="34" charset="0"/>
                <a:ea typeface="Source Sans Pro" panose="020B0503030403020204" pitchFamily="34" charset="0"/>
              </a:rPr>
              <a:t> </a:t>
            </a:r>
          </a:p>
          <a:p>
            <a:pPr algn="l"/>
            <a:r>
              <a:rPr lang="en-US" sz="1400" dirty="0">
                <a:latin typeface="Source Sans Pro" panose="020B0503030403020204" pitchFamily="34" charset="0"/>
                <a:ea typeface="Source Sans Pro" panose="020B0503030403020204" pitchFamily="34" charset="0"/>
              </a:rPr>
              <a:t>+1.650.849.3261</a:t>
            </a:r>
          </a:p>
          <a:p>
            <a:pPr algn="l"/>
            <a:r>
              <a:rPr lang="en-US" sz="1400" dirty="0">
                <a:latin typeface="Source Sans Pro" panose="020B0503030403020204" pitchFamily="34" charset="0"/>
                <a:ea typeface="Source Sans Pro" panose="020B0503030403020204" pitchFamily="34" charset="0"/>
                <a:hlinkClick r:id="rId5"/>
              </a:rPr>
              <a:t>wsgr.com/davethomas</a:t>
            </a:r>
            <a:r>
              <a:rPr lang="en-US" sz="1400" dirty="0">
                <a:latin typeface="Source Sans Pro" panose="020B0503030403020204" pitchFamily="34" charset="0"/>
                <a:ea typeface="Source Sans Pro" panose="020B0503030403020204" pitchFamily="34" charset="0"/>
              </a:rPr>
              <a:t> </a:t>
            </a:r>
          </a:p>
        </p:txBody>
      </p:sp>
      <p:sp>
        <p:nvSpPr>
          <p:cNvPr id="12" name="TextBox 11">
            <a:extLst>
              <a:ext uri="{FF2B5EF4-FFF2-40B4-BE49-F238E27FC236}">
                <a16:creationId xmlns:a16="http://schemas.microsoft.com/office/drawing/2014/main" id="{709BD860-4319-28EF-FCB6-361B9B251E8D}"/>
              </a:ext>
            </a:extLst>
          </p:cNvPr>
          <p:cNvSpPr txBox="1"/>
          <p:nvPr/>
        </p:nvSpPr>
        <p:spPr>
          <a:xfrm>
            <a:off x="867414" y="2811958"/>
            <a:ext cx="2755878" cy="1538883"/>
          </a:xfrm>
          <a:prstGeom prst="rect">
            <a:avLst/>
          </a:prstGeom>
          <a:noFill/>
        </p:spPr>
        <p:txBody>
          <a:bodyPr wrap="square" rtlCol="0">
            <a:spAutoFit/>
          </a:bodyPr>
          <a:lstStyle/>
          <a:p>
            <a:pPr algn="l"/>
            <a:r>
              <a:rPr lang="en-US" sz="1400" b="1" dirty="0">
                <a:solidFill>
                  <a:schemeClr val="accent1"/>
                </a:solidFill>
                <a:latin typeface="Source Sans Pro" panose="020B0503030403020204" pitchFamily="34" charset="0"/>
                <a:ea typeface="Source Sans Pro" panose="020B0503030403020204" pitchFamily="34" charset="0"/>
              </a:rPr>
              <a:t>Terry Adamson, FGE, CEP</a:t>
            </a:r>
          </a:p>
          <a:p>
            <a:pPr algn="l"/>
            <a:r>
              <a:rPr lang="en-US" sz="1400" dirty="0">
                <a:latin typeface="Source Sans Pro" panose="020B0503030403020204" pitchFamily="34" charset="0"/>
                <a:ea typeface="Source Sans Pro" panose="020B0503030403020204" pitchFamily="34" charset="0"/>
              </a:rPr>
              <a:t>Partner</a:t>
            </a:r>
          </a:p>
          <a:p>
            <a:pPr algn="l"/>
            <a:r>
              <a:rPr lang="en-US" sz="1400" dirty="0">
                <a:latin typeface="Source Sans Pro" panose="020B0503030403020204" pitchFamily="34" charset="0"/>
                <a:ea typeface="Source Sans Pro" panose="020B0503030403020204" pitchFamily="34" charset="0"/>
              </a:rPr>
              <a:t>Infinite Equity</a:t>
            </a:r>
          </a:p>
          <a:p>
            <a:pPr algn="l"/>
            <a:r>
              <a:rPr lang="en-US" sz="1400" dirty="0">
                <a:latin typeface="Source Sans Pro" panose="020B0503030403020204" pitchFamily="34" charset="0"/>
                <a:ea typeface="Source Sans Pro" panose="020B0503030403020204" pitchFamily="34" charset="0"/>
                <a:hlinkClick r:id="rId6"/>
              </a:rPr>
              <a:t>terry@infiniteequity.com</a:t>
            </a:r>
            <a:endParaRPr lang="en-US" sz="1400" dirty="0">
              <a:latin typeface="Source Sans Pro" panose="020B0503030403020204" pitchFamily="34" charset="0"/>
              <a:ea typeface="Source Sans Pro" panose="020B0503030403020204" pitchFamily="34" charset="0"/>
            </a:endParaRPr>
          </a:p>
          <a:p>
            <a:pPr algn="l"/>
            <a:r>
              <a:rPr lang="en-US" sz="1400" dirty="0">
                <a:latin typeface="Source Sans Pro" panose="020B0503030403020204" pitchFamily="34" charset="0"/>
                <a:ea typeface="Source Sans Pro" panose="020B0503030403020204" pitchFamily="34" charset="0"/>
              </a:rPr>
              <a:t>+1.215.908.4036</a:t>
            </a:r>
          </a:p>
          <a:p>
            <a:pPr algn="l"/>
            <a:endParaRPr lang="en-US"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0486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F75B-437D-E6F6-21AB-55A013832F68}"/>
              </a:ext>
            </a:extLst>
          </p:cNvPr>
          <p:cNvSpPr>
            <a:spLocks noGrp="1"/>
          </p:cNvSpPr>
          <p:nvPr>
            <p:ph type="title"/>
          </p:nvPr>
        </p:nvSpPr>
        <p:spPr>
          <a:xfrm>
            <a:off x="439271" y="385649"/>
            <a:ext cx="11116625" cy="498598"/>
          </a:xfrm>
        </p:spPr>
        <p:txBody>
          <a:bodyPr/>
          <a:lstStyle/>
          <a:p>
            <a:r>
              <a:rPr lang="en-US" dirty="0"/>
              <a:t>PvP Disclosures | Company Selected Measures</a:t>
            </a:r>
          </a:p>
        </p:txBody>
      </p:sp>
      <p:sp>
        <p:nvSpPr>
          <p:cNvPr id="3" name="Slide Number Placeholder 2">
            <a:extLst>
              <a:ext uri="{FF2B5EF4-FFF2-40B4-BE49-F238E27FC236}">
                <a16:creationId xmlns:a16="http://schemas.microsoft.com/office/drawing/2014/main" id="{C0FE8E82-4082-DE8E-AFC3-FF7B1C76A84E}"/>
              </a:ext>
            </a:extLst>
          </p:cNvPr>
          <p:cNvSpPr>
            <a:spLocks noGrp="1"/>
          </p:cNvSpPr>
          <p:nvPr>
            <p:ph type="sldNum" sz="quarter" idx="12"/>
          </p:nvPr>
        </p:nvSpPr>
        <p:spPr/>
        <p:txBody>
          <a:bodyPr/>
          <a:lstStyle/>
          <a:p>
            <a:fld id="{0C35A5EE-78B9-EE47-B90A-7D4D72E0B89F}" type="slidenum">
              <a:rPr lang="en-US" smtClean="0"/>
              <a:t>3</a:t>
            </a:fld>
            <a:endParaRPr lang="en-US" dirty="0"/>
          </a:p>
        </p:txBody>
      </p:sp>
      <p:pic>
        <p:nvPicPr>
          <p:cNvPr id="5" name="Picture 4">
            <a:extLst>
              <a:ext uri="{FF2B5EF4-FFF2-40B4-BE49-F238E27FC236}">
                <a16:creationId xmlns:a16="http://schemas.microsoft.com/office/drawing/2014/main" id="{4253D294-D4B3-8981-44B4-545E2BB24DF6}"/>
              </a:ext>
            </a:extLst>
          </p:cNvPr>
          <p:cNvPicPr>
            <a:picLocks noChangeAspect="1"/>
          </p:cNvPicPr>
          <p:nvPr/>
        </p:nvPicPr>
        <p:blipFill>
          <a:blip r:embed="rId2"/>
          <a:stretch>
            <a:fillRect/>
          </a:stretch>
        </p:blipFill>
        <p:spPr>
          <a:xfrm>
            <a:off x="310896" y="1301267"/>
            <a:ext cx="9230973" cy="2389434"/>
          </a:xfrm>
          <a:prstGeom prst="rect">
            <a:avLst/>
          </a:prstGeom>
        </p:spPr>
      </p:pic>
    </p:spTree>
    <p:extLst>
      <p:ext uri="{BB962C8B-B14F-4D97-AF65-F5344CB8AC3E}">
        <p14:creationId xmlns:p14="http://schemas.microsoft.com/office/powerpoint/2010/main" val="303210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Pay Vs. Performance  - Main Table Example</a:t>
            </a: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4</a:t>
            </a:fld>
            <a:endParaRPr lang="en-US" dirty="0"/>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4</a:t>
            </a:fld>
            <a:endParaRPr lang="en-US" dirty="0"/>
          </a:p>
        </p:txBody>
      </p:sp>
      <p:grpSp>
        <p:nvGrpSpPr>
          <p:cNvPr id="24" name="Group 23">
            <a:extLst>
              <a:ext uri="{FF2B5EF4-FFF2-40B4-BE49-F238E27FC236}">
                <a16:creationId xmlns:a16="http://schemas.microsoft.com/office/drawing/2014/main" id="{1FB877ED-89DD-9F40-82D2-F34D525FE955}"/>
              </a:ext>
            </a:extLst>
          </p:cNvPr>
          <p:cNvGrpSpPr/>
          <p:nvPr/>
        </p:nvGrpSpPr>
        <p:grpSpPr>
          <a:xfrm>
            <a:off x="685963" y="1389968"/>
            <a:ext cx="10771613" cy="2305372"/>
            <a:chOff x="1295563" y="1389968"/>
            <a:chExt cx="10771613" cy="2305372"/>
          </a:xfrm>
        </p:grpSpPr>
        <p:grpSp>
          <p:nvGrpSpPr>
            <p:cNvPr id="14" name="Group 13">
              <a:extLst>
                <a:ext uri="{FF2B5EF4-FFF2-40B4-BE49-F238E27FC236}">
                  <a16:creationId xmlns:a16="http://schemas.microsoft.com/office/drawing/2014/main" id="{A950177D-29AD-5001-4447-EAAF8F8C2CF9}"/>
                </a:ext>
              </a:extLst>
            </p:cNvPr>
            <p:cNvGrpSpPr/>
            <p:nvPr/>
          </p:nvGrpSpPr>
          <p:grpSpPr>
            <a:xfrm>
              <a:off x="1295563" y="1389968"/>
              <a:ext cx="10771613" cy="2305372"/>
              <a:chOff x="1295563" y="1389968"/>
              <a:chExt cx="10771613" cy="2305372"/>
            </a:xfrm>
          </p:grpSpPr>
          <p:pic>
            <p:nvPicPr>
              <p:cNvPr id="9" name="Picture 8">
                <a:extLst>
                  <a:ext uri="{FF2B5EF4-FFF2-40B4-BE49-F238E27FC236}">
                    <a16:creationId xmlns:a16="http://schemas.microsoft.com/office/drawing/2014/main" id="{68B2B653-B0D7-02C3-5314-5FD5DAF0C7F3}"/>
                  </a:ext>
                </a:extLst>
              </p:cNvPr>
              <p:cNvPicPr>
                <a:picLocks noChangeAspect="1"/>
              </p:cNvPicPr>
              <p:nvPr/>
            </p:nvPicPr>
            <p:blipFill>
              <a:blip r:embed="rId3"/>
              <a:stretch>
                <a:fillRect/>
              </a:stretch>
            </p:blipFill>
            <p:spPr>
              <a:xfrm>
                <a:off x="1807319" y="1389968"/>
                <a:ext cx="10259857" cy="2305372"/>
              </a:xfrm>
              <a:prstGeom prst="rect">
                <a:avLst/>
              </a:prstGeom>
            </p:spPr>
          </p:pic>
          <p:pic>
            <p:nvPicPr>
              <p:cNvPr id="12" name="Picture 11">
                <a:extLst>
                  <a:ext uri="{FF2B5EF4-FFF2-40B4-BE49-F238E27FC236}">
                    <a16:creationId xmlns:a16="http://schemas.microsoft.com/office/drawing/2014/main" id="{9F35B573-1EEA-1A5B-6504-B7C0080BD081}"/>
                  </a:ext>
                </a:extLst>
              </p:cNvPr>
              <p:cNvPicPr>
                <a:picLocks noChangeAspect="1"/>
              </p:cNvPicPr>
              <p:nvPr/>
            </p:nvPicPr>
            <p:blipFill>
              <a:blip r:embed="rId4"/>
              <a:stretch>
                <a:fillRect/>
              </a:stretch>
            </p:blipFill>
            <p:spPr>
              <a:xfrm>
                <a:off x="1295563" y="2554846"/>
                <a:ext cx="523948" cy="1095528"/>
              </a:xfrm>
              <a:prstGeom prst="rect">
                <a:avLst/>
              </a:prstGeom>
            </p:spPr>
          </p:pic>
        </p:grpSp>
        <p:sp>
          <p:nvSpPr>
            <p:cNvPr id="16" name="Rectangle 15">
              <a:extLst>
                <a:ext uri="{FF2B5EF4-FFF2-40B4-BE49-F238E27FC236}">
                  <a16:creationId xmlns:a16="http://schemas.microsoft.com/office/drawing/2014/main" id="{E7EC69EE-F577-F77C-75D0-711625F9F6CD}"/>
                </a:ext>
              </a:extLst>
            </p:cNvPr>
            <p:cNvSpPr/>
            <p:nvPr/>
          </p:nvSpPr>
          <p:spPr>
            <a:xfrm>
              <a:off x="7620000" y="2023872"/>
              <a:ext cx="829056"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Arrow Connector 6">
            <a:extLst>
              <a:ext uri="{FF2B5EF4-FFF2-40B4-BE49-F238E27FC236}">
                <a16:creationId xmlns:a16="http://schemas.microsoft.com/office/drawing/2014/main" id="{D9CFD1AB-1808-F1AD-4A32-305C433E2DAD}"/>
              </a:ext>
            </a:extLst>
          </p:cNvPr>
          <p:cNvCxnSpPr/>
          <p:nvPr/>
        </p:nvCxnSpPr>
        <p:spPr>
          <a:xfrm>
            <a:off x="10852150" y="1130300"/>
            <a:ext cx="0" cy="100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7B4543-1DA6-F90A-3A47-E686C852D234}"/>
              </a:ext>
            </a:extLst>
          </p:cNvPr>
          <p:cNvSpPr txBox="1"/>
          <p:nvPr/>
        </p:nvSpPr>
        <p:spPr>
          <a:xfrm>
            <a:off x="10436225" y="679450"/>
            <a:ext cx="831850" cy="646331"/>
          </a:xfrm>
          <a:prstGeom prst="rect">
            <a:avLst/>
          </a:prstGeom>
          <a:solidFill>
            <a:schemeClr val="bg1"/>
          </a:solidFill>
          <a:ln>
            <a:solidFill>
              <a:srgbClr val="FF0000"/>
            </a:solidFill>
          </a:ln>
        </p:spPr>
        <p:txBody>
          <a:bodyPr wrap="square" rtlCol="0">
            <a:spAutoFit/>
          </a:bodyPr>
          <a:lstStyle/>
          <a:p>
            <a:pPr algn="ctr"/>
            <a:r>
              <a:rPr lang="en-US" sz="1200" dirty="0"/>
              <a:t>Company Selected Measure</a:t>
            </a:r>
          </a:p>
        </p:txBody>
      </p:sp>
    </p:spTree>
    <p:extLst>
      <p:ext uri="{BB962C8B-B14F-4D97-AF65-F5344CB8AC3E}">
        <p14:creationId xmlns:p14="http://schemas.microsoft.com/office/powerpoint/2010/main" val="415528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Pay Vs. Performance  - Main Table Example</a:t>
            </a:r>
            <a:endParaRPr lang="en-US" dirty="0">
              <a:solidFill>
                <a:schemeClr val="accent1"/>
              </a:solidFill>
            </a:endParaRP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5</a:t>
            </a:fld>
            <a:endParaRPr lang="en-US" dirty="0"/>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5</a:t>
            </a:fld>
            <a:endParaRPr lang="en-US" dirty="0"/>
          </a:p>
        </p:txBody>
      </p:sp>
      <p:grpSp>
        <p:nvGrpSpPr>
          <p:cNvPr id="20" name="Group 19">
            <a:extLst>
              <a:ext uri="{FF2B5EF4-FFF2-40B4-BE49-F238E27FC236}">
                <a16:creationId xmlns:a16="http://schemas.microsoft.com/office/drawing/2014/main" id="{1B2BABBF-6451-83C4-D88F-B47BFB7B10C2}"/>
              </a:ext>
            </a:extLst>
          </p:cNvPr>
          <p:cNvGrpSpPr/>
          <p:nvPr/>
        </p:nvGrpSpPr>
        <p:grpSpPr>
          <a:xfrm>
            <a:off x="471134" y="4320260"/>
            <a:ext cx="5314950" cy="690265"/>
            <a:chOff x="471134" y="4320260"/>
            <a:chExt cx="5314950" cy="690265"/>
          </a:xfrm>
        </p:grpSpPr>
        <p:sp>
          <p:nvSpPr>
            <p:cNvPr id="5" name="TextBox 4">
              <a:extLst>
                <a:ext uri="{FF2B5EF4-FFF2-40B4-BE49-F238E27FC236}">
                  <a16:creationId xmlns:a16="http://schemas.microsoft.com/office/drawing/2014/main" id="{A1512FA9-0094-2217-CC4B-B213CD7BEA56}"/>
                </a:ext>
              </a:extLst>
            </p:cNvPr>
            <p:cNvSpPr txBox="1"/>
            <p:nvPr/>
          </p:nvSpPr>
          <p:spPr>
            <a:xfrm>
              <a:off x="766409" y="4364194"/>
              <a:ext cx="5019675"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How can Compensation Actually Paid (CAP) be Negative?</a:t>
              </a:r>
            </a:p>
          </p:txBody>
        </p:sp>
        <p:pic>
          <p:nvPicPr>
            <p:cNvPr id="8" name="Graphic 7">
              <a:extLst>
                <a:ext uri="{FF2B5EF4-FFF2-40B4-BE49-F238E27FC236}">
                  <a16:creationId xmlns:a16="http://schemas.microsoft.com/office/drawing/2014/main" id="{BAE9F1B2-560C-1281-2099-28BADD6D3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134" y="4320260"/>
              <a:ext cx="457200" cy="457200"/>
            </a:xfrm>
            <a:prstGeom prst="rect">
              <a:avLst/>
            </a:prstGeom>
          </p:spPr>
        </p:pic>
      </p:grpSp>
      <p:grpSp>
        <p:nvGrpSpPr>
          <p:cNvPr id="24" name="Group 23">
            <a:extLst>
              <a:ext uri="{FF2B5EF4-FFF2-40B4-BE49-F238E27FC236}">
                <a16:creationId xmlns:a16="http://schemas.microsoft.com/office/drawing/2014/main" id="{1FB877ED-89DD-9F40-82D2-F34D525FE955}"/>
              </a:ext>
            </a:extLst>
          </p:cNvPr>
          <p:cNvGrpSpPr/>
          <p:nvPr/>
        </p:nvGrpSpPr>
        <p:grpSpPr>
          <a:xfrm>
            <a:off x="685963" y="1389968"/>
            <a:ext cx="10771613" cy="2305372"/>
            <a:chOff x="1295563" y="1389968"/>
            <a:chExt cx="10771613" cy="2305372"/>
          </a:xfrm>
        </p:grpSpPr>
        <p:grpSp>
          <p:nvGrpSpPr>
            <p:cNvPr id="14" name="Group 13">
              <a:extLst>
                <a:ext uri="{FF2B5EF4-FFF2-40B4-BE49-F238E27FC236}">
                  <a16:creationId xmlns:a16="http://schemas.microsoft.com/office/drawing/2014/main" id="{A950177D-29AD-5001-4447-EAAF8F8C2CF9}"/>
                </a:ext>
              </a:extLst>
            </p:cNvPr>
            <p:cNvGrpSpPr/>
            <p:nvPr/>
          </p:nvGrpSpPr>
          <p:grpSpPr>
            <a:xfrm>
              <a:off x="1295563" y="1389968"/>
              <a:ext cx="10771613" cy="2305372"/>
              <a:chOff x="1295563" y="1389968"/>
              <a:chExt cx="10771613" cy="2305372"/>
            </a:xfrm>
          </p:grpSpPr>
          <p:pic>
            <p:nvPicPr>
              <p:cNvPr id="9" name="Picture 8">
                <a:extLst>
                  <a:ext uri="{FF2B5EF4-FFF2-40B4-BE49-F238E27FC236}">
                    <a16:creationId xmlns:a16="http://schemas.microsoft.com/office/drawing/2014/main" id="{68B2B653-B0D7-02C3-5314-5FD5DAF0C7F3}"/>
                  </a:ext>
                </a:extLst>
              </p:cNvPr>
              <p:cNvPicPr>
                <a:picLocks noChangeAspect="1"/>
              </p:cNvPicPr>
              <p:nvPr/>
            </p:nvPicPr>
            <p:blipFill>
              <a:blip r:embed="rId5"/>
              <a:stretch>
                <a:fillRect/>
              </a:stretch>
            </p:blipFill>
            <p:spPr>
              <a:xfrm>
                <a:off x="1807319" y="1389968"/>
                <a:ext cx="10259857" cy="2305372"/>
              </a:xfrm>
              <a:prstGeom prst="rect">
                <a:avLst/>
              </a:prstGeom>
            </p:spPr>
          </p:pic>
          <p:pic>
            <p:nvPicPr>
              <p:cNvPr id="12" name="Picture 11">
                <a:extLst>
                  <a:ext uri="{FF2B5EF4-FFF2-40B4-BE49-F238E27FC236}">
                    <a16:creationId xmlns:a16="http://schemas.microsoft.com/office/drawing/2014/main" id="{9F35B573-1EEA-1A5B-6504-B7C0080BD081}"/>
                  </a:ext>
                </a:extLst>
              </p:cNvPr>
              <p:cNvPicPr>
                <a:picLocks noChangeAspect="1"/>
              </p:cNvPicPr>
              <p:nvPr/>
            </p:nvPicPr>
            <p:blipFill>
              <a:blip r:embed="rId6"/>
              <a:stretch>
                <a:fillRect/>
              </a:stretch>
            </p:blipFill>
            <p:spPr>
              <a:xfrm>
                <a:off x="1295563" y="2554846"/>
                <a:ext cx="523948" cy="1095528"/>
              </a:xfrm>
              <a:prstGeom prst="rect">
                <a:avLst/>
              </a:prstGeom>
            </p:spPr>
          </p:pic>
        </p:grpSp>
        <p:sp>
          <p:nvSpPr>
            <p:cNvPr id="16" name="Rectangle 15">
              <a:extLst>
                <a:ext uri="{FF2B5EF4-FFF2-40B4-BE49-F238E27FC236}">
                  <a16:creationId xmlns:a16="http://schemas.microsoft.com/office/drawing/2014/main" id="{E7EC69EE-F577-F77C-75D0-711625F9F6CD}"/>
                </a:ext>
              </a:extLst>
            </p:cNvPr>
            <p:cNvSpPr/>
            <p:nvPr/>
          </p:nvSpPr>
          <p:spPr>
            <a:xfrm>
              <a:off x="7620000" y="2023872"/>
              <a:ext cx="829056"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Arrow Connector 6">
            <a:extLst>
              <a:ext uri="{FF2B5EF4-FFF2-40B4-BE49-F238E27FC236}">
                <a16:creationId xmlns:a16="http://schemas.microsoft.com/office/drawing/2014/main" id="{D9CFD1AB-1808-F1AD-4A32-305C433E2DAD}"/>
              </a:ext>
            </a:extLst>
          </p:cNvPr>
          <p:cNvCxnSpPr/>
          <p:nvPr/>
        </p:nvCxnSpPr>
        <p:spPr>
          <a:xfrm>
            <a:off x="10852150" y="1130300"/>
            <a:ext cx="0" cy="100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7B4543-1DA6-F90A-3A47-E686C852D234}"/>
              </a:ext>
            </a:extLst>
          </p:cNvPr>
          <p:cNvSpPr txBox="1"/>
          <p:nvPr/>
        </p:nvSpPr>
        <p:spPr>
          <a:xfrm>
            <a:off x="10436225" y="679450"/>
            <a:ext cx="831850" cy="646331"/>
          </a:xfrm>
          <a:prstGeom prst="rect">
            <a:avLst/>
          </a:prstGeom>
          <a:solidFill>
            <a:schemeClr val="bg1"/>
          </a:solidFill>
          <a:ln>
            <a:solidFill>
              <a:srgbClr val="FF0000"/>
            </a:solidFill>
          </a:ln>
        </p:spPr>
        <p:txBody>
          <a:bodyPr wrap="square" rtlCol="0">
            <a:spAutoFit/>
          </a:bodyPr>
          <a:lstStyle/>
          <a:p>
            <a:pPr algn="ctr"/>
            <a:r>
              <a:rPr lang="en-US" sz="1200" dirty="0"/>
              <a:t>Company Selected Measure</a:t>
            </a:r>
          </a:p>
        </p:txBody>
      </p:sp>
      <p:sp>
        <p:nvSpPr>
          <p:cNvPr id="25" name="Oval 24">
            <a:extLst>
              <a:ext uri="{FF2B5EF4-FFF2-40B4-BE49-F238E27FC236}">
                <a16:creationId xmlns:a16="http://schemas.microsoft.com/office/drawing/2014/main" id="{D733307C-95CB-3A4E-CB41-601291ADF04B}"/>
              </a:ext>
            </a:extLst>
          </p:cNvPr>
          <p:cNvSpPr/>
          <p:nvPr/>
        </p:nvSpPr>
        <p:spPr>
          <a:xfrm>
            <a:off x="5786084" y="2978150"/>
            <a:ext cx="1052866" cy="247650"/>
          </a:xfrm>
          <a:prstGeom prst="ellipse">
            <a:avLst/>
          </a:prstGeom>
          <a:solidFill>
            <a:srgbClr val="FFFF00">
              <a:alpha val="26000"/>
            </a:srgb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998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F75B-437D-E6F6-21AB-55A013832F68}"/>
              </a:ext>
            </a:extLst>
          </p:cNvPr>
          <p:cNvSpPr>
            <a:spLocks noGrp="1"/>
          </p:cNvSpPr>
          <p:nvPr>
            <p:ph type="title"/>
          </p:nvPr>
        </p:nvSpPr>
        <p:spPr>
          <a:xfrm>
            <a:off x="439271" y="385649"/>
            <a:ext cx="11116625" cy="483232"/>
          </a:xfrm>
        </p:spPr>
        <p:txBody>
          <a:bodyPr/>
          <a:lstStyle/>
          <a:p>
            <a:r>
              <a:rPr lang="en-US" dirty="0"/>
              <a:t>PvP Disclosures | Reconciliation Example</a:t>
            </a:r>
          </a:p>
        </p:txBody>
      </p:sp>
      <p:sp>
        <p:nvSpPr>
          <p:cNvPr id="3" name="Slide Number Placeholder 2">
            <a:extLst>
              <a:ext uri="{FF2B5EF4-FFF2-40B4-BE49-F238E27FC236}">
                <a16:creationId xmlns:a16="http://schemas.microsoft.com/office/drawing/2014/main" id="{C0FE8E82-4082-DE8E-AFC3-FF7B1C76A84E}"/>
              </a:ext>
            </a:extLst>
          </p:cNvPr>
          <p:cNvSpPr>
            <a:spLocks noGrp="1"/>
          </p:cNvSpPr>
          <p:nvPr>
            <p:ph type="sldNum" sz="quarter" idx="12"/>
          </p:nvPr>
        </p:nvSpPr>
        <p:spPr/>
        <p:txBody>
          <a:bodyPr/>
          <a:lstStyle/>
          <a:p>
            <a:fld id="{0C35A5EE-78B9-EE47-B90A-7D4D72E0B89F}" type="slidenum">
              <a:rPr lang="en-US" smtClean="0"/>
              <a:t>6</a:t>
            </a:fld>
            <a:endParaRPr lang="en-US" dirty="0"/>
          </a:p>
        </p:txBody>
      </p:sp>
      <p:grpSp>
        <p:nvGrpSpPr>
          <p:cNvPr id="9" name="Group 8">
            <a:extLst>
              <a:ext uri="{FF2B5EF4-FFF2-40B4-BE49-F238E27FC236}">
                <a16:creationId xmlns:a16="http://schemas.microsoft.com/office/drawing/2014/main" id="{46B46749-C3ED-66E8-FE98-FFC82ACAE438}"/>
              </a:ext>
            </a:extLst>
          </p:cNvPr>
          <p:cNvGrpSpPr/>
          <p:nvPr/>
        </p:nvGrpSpPr>
        <p:grpSpPr>
          <a:xfrm>
            <a:off x="792838" y="3126830"/>
            <a:ext cx="10423801" cy="2330676"/>
            <a:chOff x="356387" y="2873408"/>
            <a:chExt cx="9816784" cy="1813067"/>
          </a:xfrm>
        </p:grpSpPr>
        <p:pic>
          <p:nvPicPr>
            <p:cNvPr id="5" name="Picture 4">
              <a:extLst>
                <a:ext uri="{FF2B5EF4-FFF2-40B4-BE49-F238E27FC236}">
                  <a16:creationId xmlns:a16="http://schemas.microsoft.com/office/drawing/2014/main" id="{122741E1-1228-EEF5-49F6-F093B81447CA}"/>
                </a:ext>
              </a:extLst>
            </p:cNvPr>
            <p:cNvPicPr>
              <a:picLocks noChangeAspect="1"/>
            </p:cNvPicPr>
            <p:nvPr/>
          </p:nvPicPr>
          <p:blipFill>
            <a:blip r:embed="rId2"/>
            <a:stretch>
              <a:fillRect/>
            </a:stretch>
          </p:blipFill>
          <p:spPr>
            <a:xfrm>
              <a:off x="356387" y="2873408"/>
              <a:ext cx="8275550" cy="1813067"/>
            </a:xfrm>
            <a:prstGeom prst="rect">
              <a:avLst/>
            </a:prstGeom>
          </p:spPr>
        </p:pic>
        <p:pic>
          <p:nvPicPr>
            <p:cNvPr id="8" name="Picture 7">
              <a:extLst>
                <a:ext uri="{FF2B5EF4-FFF2-40B4-BE49-F238E27FC236}">
                  <a16:creationId xmlns:a16="http://schemas.microsoft.com/office/drawing/2014/main" id="{F1BADAA2-CC30-6077-60FD-EA3C3DF5C7EE}"/>
                </a:ext>
              </a:extLst>
            </p:cNvPr>
            <p:cNvPicPr>
              <a:picLocks noChangeAspect="1"/>
            </p:cNvPicPr>
            <p:nvPr/>
          </p:nvPicPr>
          <p:blipFill>
            <a:blip r:embed="rId3"/>
            <a:stretch>
              <a:fillRect/>
            </a:stretch>
          </p:blipFill>
          <p:spPr>
            <a:xfrm>
              <a:off x="8488415" y="3084576"/>
              <a:ext cx="1684756" cy="1601899"/>
            </a:xfrm>
            <a:prstGeom prst="rect">
              <a:avLst/>
            </a:prstGeom>
          </p:spPr>
        </p:pic>
      </p:grpSp>
      <p:sp>
        <p:nvSpPr>
          <p:cNvPr id="10" name="TextBox 9">
            <a:extLst>
              <a:ext uri="{FF2B5EF4-FFF2-40B4-BE49-F238E27FC236}">
                <a16:creationId xmlns:a16="http://schemas.microsoft.com/office/drawing/2014/main" id="{2E60E883-ED46-808D-8339-ED935023D91C}"/>
              </a:ext>
            </a:extLst>
          </p:cNvPr>
          <p:cNvSpPr txBox="1"/>
          <p:nvPr/>
        </p:nvSpPr>
        <p:spPr>
          <a:xfrm>
            <a:off x="439271" y="1140335"/>
            <a:ext cx="11116625" cy="1754326"/>
          </a:xfrm>
          <a:prstGeom prst="rect">
            <a:avLst/>
          </a:prstGeom>
          <a:noFill/>
        </p:spPr>
        <p:txBody>
          <a:bodyPr wrap="square" rtlCol="0">
            <a:spAutoFit/>
          </a:bodyPr>
          <a:lstStyle/>
          <a:p>
            <a:pPr marL="285750" indent="-285750" algn="l">
              <a:buFont typeface="Arial" panose="020B0604020202020204" pitchFamily="34" charset="0"/>
              <a:buChar char="•"/>
            </a:pPr>
            <a:r>
              <a:rPr lang="en-US" dirty="0"/>
              <a:t>To get to Compensation Actually Paid, you add and subtract from the Summary Compensation Table Total Compensation Figure</a:t>
            </a:r>
          </a:p>
          <a:p>
            <a:pPr marL="285750" indent="-285750" algn="l">
              <a:buFont typeface="Arial" panose="020B0604020202020204" pitchFamily="34" charset="0"/>
              <a:buChar char="•"/>
            </a:pPr>
            <a:r>
              <a:rPr lang="en-US" dirty="0"/>
              <a:t>Note that the reconciliation is only required for the most recent year (2023 in this case).  It is </a:t>
            </a:r>
            <a:r>
              <a:rPr lang="en-US" b="1" u="sng" dirty="0"/>
              <a:t>not</a:t>
            </a:r>
            <a:r>
              <a:rPr lang="en-US" dirty="0"/>
              <a:t> necessary to show the reconciliation for prior years.</a:t>
            </a:r>
          </a:p>
          <a:p>
            <a:pPr marL="285750" indent="-285750" algn="l">
              <a:buFont typeface="Arial" panose="020B0604020202020204" pitchFamily="34" charset="0"/>
              <a:buChar char="•"/>
            </a:pPr>
            <a:r>
              <a:rPr lang="en-US" dirty="0"/>
              <a:t>This is an example of a “vertical” reconciliation.  Some others have chosen to use a similar chart but in a “horizontal format”</a:t>
            </a:r>
          </a:p>
        </p:txBody>
      </p:sp>
    </p:spTree>
    <p:extLst>
      <p:ext uri="{BB962C8B-B14F-4D97-AF65-F5344CB8AC3E}">
        <p14:creationId xmlns:p14="http://schemas.microsoft.com/office/powerpoint/2010/main" val="290705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Pay Vs. Performance  - Main Table Example</a:t>
            </a:r>
            <a:endParaRPr lang="en-US" dirty="0">
              <a:solidFill>
                <a:schemeClr val="accent1"/>
              </a:solidFill>
            </a:endParaRP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7</a:t>
            </a:fld>
            <a:endParaRPr lang="en-US" dirty="0"/>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7</a:t>
            </a:fld>
            <a:endParaRPr lang="en-US" dirty="0"/>
          </a:p>
        </p:txBody>
      </p:sp>
      <p:grpSp>
        <p:nvGrpSpPr>
          <p:cNvPr id="20" name="Group 19">
            <a:extLst>
              <a:ext uri="{FF2B5EF4-FFF2-40B4-BE49-F238E27FC236}">
                <a16:creationId xmlns:a16="http://schemas.microsoft.com/office/drawing/2014/main" id="{1B2BABBF-6451-83C4-D88F-B47BFB7B10C2}"/>
              </a:ext>
            </a:extLst>
          </p:cNvPr>
          <p:cNvGrpSpPr/>
          <p:nvPr/>
        </p:nvGrpSpPr>
        <p:grpSpPr>
          <a:xfrm>
            <a:off x="471134" y="4320260"/>
            <a:ext cx="5314950" cy="690265"/>
            <a:chOff x="471134" y="4320260"/>
            <a:chExt cx="5314950" cy="690265"/>
          </a:xfrm>
        </p:grpSpPr>
        <p:sp>
          <p:nvSpPr>
            <p:cNvPr id="5" name="TextBox 4">
              <a:extLst>
                <a:ext uri="{FF2B5EF4-FFF2-40B4-BE49-F238E27FC236}">
                  <a16:creationId xmlns:a16="http://schemas.microsoft.com/office/drawing/2014/main" id="{A1512FA9-0094-2217-CC4B-B213CD7BEA56}"/>
                </a:ext>
              </a:extLst>
            </p:cNvPr>
            <p:cNvSpPr txBox="1"/>
            <p:nvPr/>
          </p:nvSpPr>
          <p:spPr>
            <a:xfrm>
              <a:off x="766409" y="4364194"/>
              <a:ext cx="5019675"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How can Compensation Actually Paid (CAP) be Negative?</a:t>
              </a:r>
            </a:p>
          </p:txBody>
        </p:sp>
        <p:pic>
          <p:nvPicPr>
            <p:cNvPr id="8" name="Graphic 7">
              <a:extLst>
                <a:ext uri="{FF2B5EF4-FFF2-40B4-BE49-F238E27FC236}">
                  <a16:creationId xmlns:a16="http://schemas.microsoft.com/office/drawing/2014/main" id="{BAE9F1B2-560C-1281-2099-28BADD6D3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134" y="4320260"/>
              <a:ext cx="457200" cy="457200"/>
            </a:xfrm>
            <a:prstGeom prst="rect">
              <a:avLst/>
            </a:prstGeom>
          </p:spPr>
        </p:pic>
      </p:grpSp>
      <p:pic>
        <p:nvPicPr>
          <p:cNvPr id="13" name="Graphic 12">
            <a:extLst>
              <a:ext uri="{FF2B5EF4-FFF2-40B4-BE49-F238E27FC236}">
                <a16:creationId xmlns:a16="http://schemas.microsoft.com/office/drawing/2014/main" id="{8F56CB0F-70EA-A1D6-EFDF-9632999FD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508" y="5078748"/>
            <a:ext cx="457200" cy="457200"/>
          </a:xfrm>
          <a:prstGeom prst="rect">
            <a:avLst/>
          </a:prstGeom>
        </p:spPr>
      </p:pic>
      <p:sp>
        <p:nvSpPr>
          <p:cNvPr id="18" name="TextBox 17">
            <a:extLst>
              <a:ext uri="{FF2B5EF4-FFF2-40B4-BE49-F238E27FC236}">
                <a16:creationId xmlns:a16="http://schemas.microsoft.com/office/drawing/2014/main" id="{00FA9A3A-862D-6FDF-02B2-E366B6EC8AAF}"/>
              </a:ext>
            </a:extLst>
          </p:cNvPr>
          <p:cNvSpPr txBox="1"/>
          <p:nvPr/>
        </p:nvSpPr>
        <p:spPr>
          <a:xfrm>
            <a:off x="766409" y="5078748"/>
            <a:ext cx="5019675"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Do investors care about this?</a:t>
            </a:r>
          </a:p>
        </p:txBody>
      </p:sp>
      <p:grpSp>
        <p:nvGrpSpPr>
          <p:cNvPr id="24" name="Group 23">
            <a:extLst>
              <a:ext uri="{FF2B5EF4-FFF2-40B4-BE49-F238E27FC236}">
                <a16:creationId xmlns:a16="http://schemas.microsoft.com/office/drawing/2014/main" id="{1FB877ED-89DD-9F40-82D2-F34D525FE955}"/>
              </a:ext>
            </a:extLst>
          </p:cNvPr>
          <p:cNvGrpSpPr/>
          <p:nvPr/>
        </p:nvGrpSpPr>
        <p:grpSpPr>
          <a:xfrm>
            <a:off x="685963" y="1389968"/>
            <a:ext cx="10771613" cy="2305372"/>
            <a:chOff x="1295563" y="1389968"/>
            <a:chExt cx="10771613" cy="2305372"/>
          </a:xfrm>
        </p:grpSpPr>
        <p:grpSp>
          <p:nvGrpSpPr>
            <p:cNvPr id="14" name="Group 13">
              <a:extLst>
                <a:ext uri="{FF2B5EF4-FFF2-40B4-BE49-F238E27FC236}">
                  <a16:creationId xmlns:a16="http://schemas.microsoft.com/office/drawing/2014/main" id="{A950177D-29AD-5001-4447-EAAF8F8C2CF9}"/>
                </a:ext>
              </a:extLst>
            </p:cNvPr>
            <p:cNvGrpSpPr/>
            <p:nvPr/>
          </p:nvGrpSpPr>
          <p:grpSpPr>
            <a:xfrm>
              <a:off x="1295563" y="1389968"/>
              <a:ext cx="10771613" cy="2305372"/>
              <a:chOff x="1295563" y="1389968"/>
              <a:chExt cx="10771613" cy="2305372"/>
            </a:xfrm>
          </p:grpSpPr>
          <p:pic>
            <p:nvPicPr>
              <p:cNvPr id="9" name="Picture 8">
                <a:extLst>
                  <a:ext uri="{FF2B5EF4-FFF2-40B4-BE49-F238E27FC236}">
                    <a16:creationId xmlns:a16="http://schemas.microsoft.com/office/drawing/2014/main" id="{68B2B653-B0D7-02C3-5314-5FD5DAF0C7F3}"/>
                  </a:ext>
                </a:extLst>
              </p:cNvPr>
              <p:cNvPicPr>
                <a:picLocks noChangeAspect="1"/>
              </p:cNvPicPr>
              <p:nvPr/>
            </p:nvPicPr>
            <p:blipFill>
              <a:blip r:embed="rId7"/>
              <a:stretch>
                <a:fillRect/>
              </a:stretch>
            </p:blipFill>
            <p:spPr>
              <a:xfrm>
                <a:off x="1807319" y="1389968"/>
                <a:ext cx="10259857" cy="2305372"/>
              </a:xfrm>
              <a:prstGeom prst="rect">
                <a:avLst/>
              </a:prstGeom>
            </p:spPr>
          </p:pic>
          <p:pic>
            <p:nvPicPr>
              <p:cNvPr id="12" name="Picture 11">
                <a:extLst>
                  <a:ext uri="{FF2B5EF4-FFF2-40B4-BE49-F238E27FC236}">
                    <a16:creationId xmlns:a16="http://schemas.microsoft.com/office/drawing/2014/main" id="{9F35B573-1EEA-1A5B-6504-B7C0080BD081}"/>
                  </a:ext>
                </a:extLst>
              </p:cNvPr>
              <p:cNvPicPr>
                <a:picLocks noChangeAspect="1"/>
              </p:cNvPicPr>
              <p:nvPr/>
            </p:nvPicPr>
            <p:blipFill>
              <a:blip r:embed="rId8"/>
              <a:stretch>
                <a:fillRect/>
              </a:stretch>
            </p:blipFill>
            <p:spPr>
              <a:xfrm>
                <a:off x="1295563" y="2554846"/>
                <a:ext cx="523948" cy="1095528"/>
              </a:xfrm>
              <a:prstGeom prst="rect">
                <a:avLst/>
              </a:prstGeom>
            </p:spPr>
          </p:pic>
        </p:grpSp>
        <p:sp>
          <p:nvSpPr>
            <p:cNvPr id="16" name="Rectangle 15">
              <a:extLst>
                <a:ext uri="{FF2B5EF4-FFF2-40B4-BE49-F238E27FC236}">
                  <a16:creationId xmlns:a16="http://schemas.microsoft.com/office/drawing/2014/main" id="{E7EC69EE-F577-F77C-75D0-711625F9F6CD}"/>
                </a:ext>
              </a:extLst>
            </p:cNvPr>
            <p:cNvSpPr/>
            <p:nvPr/>
          </p:nvSpPr>
          <p:spPr>
            <a:xfrm>
              <a:off x="7620000" y="2023872"/>
              <a:ext cx="829056"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Arrow Connector 6">
            <a:extLst>
              <a:ext uri="{FF2B5EF4-FFF2-40B4-BE49-F238E27FC236}">
                <a16:creationId xmlns:a16="http://schemas.microsoft.com/office/drawing/2014/main" id="{D9CFD1AB-1808-F1AD-4A32-305C433E2DAD}"/>
              </a:ext>
            </a:extLst>
          </p:cNvPr>
          <p:cNvCxnSpPr/>
          <p:nvPr/>
        </p:nvCxnSpPr>
        <p:spPr>
          <a:xfrm>
            <a:off x="10852150" y="1130300"/>
            <a:ext cx="0" cy="100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7B4543-1DA6-F90A-3A47-E686C852D234}"/>
              </a:ext>
            </a:extLst>
          </p:cNvPr>
          <p:cNvSpPr txBox="1"/>
          <p:nvPr/>
        </p:nvSpPr>
        <p:spPr>
          <a:xfrm>
            <a:off x="10436225" y="679450"/>
            <a:ext cx="831850" cy="646331"/>
          </a:xfrm>
          <a:prstGeom prst="rect">
            <a:avLst/>
          </a:prstGeom>
          <a:solidFill>
            <a:schemeClr val="bg1"/>
          </a:solidFill>
          <a:ln>
            <a:solidFill>
              <a:srgbClr val="FF0000"/>
            </a:solidFill>
          </a:ln>
        </p:spPr>
        <p:txBody>
          <a:bodyPr wrap="square" rtlCol="0">
            <a:spAutoFit/>
          </a:bodyPr>
          <a:lstStyle/>
          <a:p>
            <a:pPr algn="ctr"/>
            <a:r>
              <a:rPr lang="en-US" sz="1200" dirty="0"/>
              <a:t>Company Selected Measure</a:t>
            </a:r>
          </a:p>
        </p:txBody>
      </p:sp>
    </p:spTree>
    <p:extLst>
      <p:ext uri="{BB962C8B-B14F-4D97-AF65-F5344CB8AC3E}">
        <p14:creationId xmlns:p14="http://schemas.microsoft.com/office/powerpoint/2010/main" val="263837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Pay Vs. Performance  - Main Table Example</a:t>
            </a:r>
            <a:endParaRPr lang="en-US" dirty="0">
              <a:solidFill>
                <a:schemeClr val="accent1"/>
              </a:solidFill>
            </a:endParaRP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8</a:t>
            </a:fld>
            <a:endParaRPr lang="en-US" dirty="0"/>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8</a:t>
            </a:fld>
            <a:endParaRPr lang="en-US" dirty="0"/>
          </a:p>
        </p:txBody>
      </p:sp>
      <p:grpSp>
        <p:nvGrpSpPr>
          <p:cNvPr id="20" name="Group 19">
            <a:extLst>
              <a:ext uri="{FF2B5EF4-FFF2-40B4-BE49-F238E27FC236}">
                <a16:creationId xmlns:a16="http://schemas.microsoft.com/office/drawing/2014/main" id="{1B2BABBF-6451-83C4-D88F-B47BFB7B10C2}"/>
              </a:ext>
            </a:extLst>
          </p:cNvPr>
          <p:cNvGrpSpPr/>
          <p:nvPr/>
        </p:nvGrpSpPr>
        <p:grpSpPr>
          <a:xfrm>
            <a:off x="471134" y="4320260"/>
            <a:ext cx="5314950" cy="690265"/>
            <a:chOff x="471134" y="4320260"/>
            <a:chExt cx="5314950" cy="690265"/>
          </a:xfrm>
        </p:grpSpPr>
        <p:sp>
          <p:nvSpPr>
            <p:cNvPr id="5" name="TextBox 4">
              <a:extLst>
                <a:ext uri="{FF2B5EF4-FFF2-40B4-BE49-F238E27FC236}">
                  <a16:creationId xmlns:a16="http://schemas.microsoft.com/office/drawing/2014/main" id="{A1512FA9-0094-2217-CC4B-B213CD7BEA56}"/>
                </a:ext>
              </a:extLst>
            </p:cNvPr>
            <p:cNvSpPr txBox="1"/>
            <p:nvPr/>
          </p:nvSpPr>
          <p:spPr>
            <a:xfrm>
              <a:off x="766409" y="4364194"/>
              <a:ext cx="5019675"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How can Compensation Actually Paid (CAP) be Negative?</a:t>
              </a:r>
            </a:p>
          </p:txBody>
        </p:sp>
        <p:pic>
          <p:nvPicPr>
            <p:cNvPr id="8" name="Graphic 7">
              <a:extLst>
                <a:ext uri="{FF2B5EF4-FFF2-40B4-BE49-F238E27FC236}">
                  <a16:creationId xmlns:a16="http://schemas.microsoft.com/office/drawing/2014/main" id="{BAE9F1B2-560C-1281-2099-28BADD6D3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134" y="4320260"/>
              <a:ext cx="457200" cy="457200"/>
            </a:xfrm>
            <a:prstGeom prst="rect">
              <a:avLst/>
            </a:prstGeom>
          </p:spPr>
        </p:pic>
      </p:grpSp>
      <p:grpSp>
        <p:nvGrpSpPr>
          <p:cNvPr id="21" name="Group 20">
            <a:extLst>
              <a:ext uri="{FF2B5EF4-FFF2-40B4-BE49-F238E27FC236}">
                <a16:creationId xmlns:a16="http://schemas.microsoft.com/office/drawing/2014/main" id="{0499FCA4-6614-278B-B9D2-FFB850FCDCDA}"/>
              </a:ext>
            </a:extLst>
          </p:cNvPr>
          <p:cNvGrpSpPr/>
          <p:nvPr/>
        </p:nvGrpSpPr>
        <p:grpSpPr>
          <a:xfrm>
            <a:off x="461508" y="4298714"/>
            <a:ext cx="10996068" cy="1237234"/>
            <a:chOff x="461508" y="4298714"/>
            <a:chExt cx="10996068" cy="1237234"/>
          </a:xfrm>
        </p:grpSpPr>
        <p:pic>
          <p:nvPicPr>
            <p:cNvPr id="13" name="Graphic 12">
              <a:extLst>
                <a:ext uri="{FF2B5EF4-FFF2-40B4-BE49-F238E27FC236}">
                  <a16:creationId xmlns:a16="http://schemas.microsoft.com/office/drawing/2014/main" id="{8F56CB0F-70EA-A1D6-EFDF-9632999FD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508" y="5078748"/>
              <a:ext cx="457200" cy="457200"/>
            </a:xfrm>
            <a:prstGeom prst="rect">
              <a:avLst/>
            </a:prstGeom>
          </p:spPr>
        </p:pic>
        <p:sp>
          <p:nvSpPr>
            <p:cNvPr id="11" name="TextBox 10">
              <a:extLst>
                <a:ext uri="{FF2B5EF4-FFF2-40B4-BE49-F238E27FC236}">
                  <a16:creationId xmlns:a16="http://schemas.microsoft.com/office/drawing/2014/main" id="{FD48F51B-A8AA-33E0-6523-3BAFA8A22BA4}"/>
                </a:ext>
              </a:extLst>
            </p:cNvPr>
            <p:cNvSpPr txBox="1"/>
            <p:nvPr/>
          </p:nvSpPr>
          <p:spPr>
            <a:xfrm>
              <a:off x="6437901" y="4298714"/>
              <a:ext cx="5019675" cy="646331"/>
            </a:xfrm>
            <a:prstGeom prst="rect">
              <a:avLst/>
            </a:prstGeom>
            <a:solidFill>
              <a:schemeClr val="bg1"/>
            </a:solid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CAP is for 1-Year, but TSR is over multiple years.  There is a disconnect!</a:t>
              </a:r>
            </a:p>
          </p:txBody>
        </p:sp>
      </p:grpSp>
      <p:grpSp>
        <p:nvGrpSpPr>
          <p:cNvPr id="22" name="Group 21">
            <a:extLst>
              <a:ext uri="{FF2B5EF4-FFF2-40B4-BE49-F238E27FC236}">
                <a16:creationId xmlns:a16="http://schemas.microsoft.com/office/drawing/2014/main" id="{57CB3FB0-752C-E4FB-6E78-4D13615DB857}"/>
              </a:ext>
            </a:extLst>
          </p:cNvPr>
          <p:cNvGrpSpPr/>
          <p:nvPr/>
        </p:nvGrpSpPr>
        <p:grpSpPr>
          <a:xfrm>
            <a:off x="766409" y="4320260"/>
            <a:ext cx="5726610" cy="1127820"/>
            <a:chOff x="766409" y="4320260"/>
            <a:chExt cx="5726610" cy="1127820"/>
          </a:xfrm>
        </p:grpSpPr>
        <p:pic>
          <p:nvPicPr>
            <p:cNvPr id="15" name="Graphic 14">
              <a:extLst>
                <a:ext uri="{FF2B5EF4-FFF2-40B4-BE49-F238E27FC236}">
                  <a16:creationId xmlns:a16="http://schemas.microsoft.com/office/drawing/2014/main" id="{FCE136AE-9CD9-4621-F250-E52DD5C949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5819" y="4320260"/>
              <a:ext cx="457200" cy="457200"/>
            </a:xfrm>
            <a:prstGeom prst="rect">
              <a:avLst/>
            </a:prstGeom>
          </p:spPr>
        </p:pic>
        <p:sp>
          <p:nvSpPr>
            <p:cNvPr id="18" name="TextBox 17">
              <a:extLst>
                <a:ext uri="{FF2B5EF4-FFF2-40B4-BE49-F238E27FC236}">
                  <a16:creationId xmlns:a16="http://schemas.microsoft.com/office/drawing/2014/main" id="{00FA9A3A-862D-6FDF-02B2-E366B6EC8AAF}"/>
                </a:ext>
              </a:extLst>
            </p:cNvPr>
            <p:cNvSpPr txBox="1"/>
            <p:nvPr/>
          </p:nvSpPr>
          <p:spPr>
            <a:xfrm>
              <a:off x="766409" y="5078748"/>
              <a:ext cx="5019675"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Do investors care about this?</a:t>
              </a:r>
            </a:p>
          </p:txBody>
        </p:sp>
      </p:grpSp>
      <p:grpSp>
        <p:nvGrpSpPr>
          <p:cNvPr id="24" name="Group 23">
            <a:extLst>
              <a:ext uri="{FF2B5EF4-FFF2-40B4-BE49-F238E27FC236}">
                <a16:creationId xmlns:a16="http://schemas.microsoft.com/office/drawing/2014/main" id="{1FB877ED-89DD-9F40-82D2-F34D525FE955}"/>
              </a:ext>
            </a:extLst>
          </p:cNvPr>
          <p:cNvGrpSpPr/>
          <p:nvPr/>
        </p:nvGrpSpPr>
        <p:grpSpPr>
          <a:xfrm>
            <a:off x="685963" y="1389968"/>
            <a:ext cx="10771613" cy="2305372"/>
            <a:chOff x="1295563" y="1389968"/>
            <a:chExt cx="10771613" cy="2305372"/>
          </a:xfrm>
        </p:grpSpPr>
        <p:grpSp>
          <p:nvGrpSpPr>
            <p:cNvPr id="14" name="Group 13">
              <a:extLst>
                <a:ext uri="{FF2B5EF4-FFF2-40B4-BE49-F238E27FC236}">
                  <a16:creationId xmlns:a16="http://schemas.microsoft.com/office/drawing/2014/main" id="{A950177D-29AD-5001-4447-EAAF8F8C2CF9}"/>
                </a:ext>
              </a:extLst>
            </p:cNvPr>
            <p:cNvGrpSpPr/>
            <p:nvPr/>
          </p:nvGrpSpPr>
          <p:grpSpPr>
            <a:xfrm>
              <a:off x="1295563" y="1389968"/>
              <a:ext cx="10771613" cy="2305372"/>
              <a:chOff x="1295563" y="1389968"/>
              <a:chExt cx="10771613" cy="2305372"/>
            </a:xfrm>
          </p:grpSpPr>
          <p:pic>
            <p:nvPicPr>
              <p:cNvPr id="9" name="Picture 8">
                <a:extLst>
                  <a:ext uri="{FF2B5EF4-FFF2-40B4-BE49-F238E27FC236}">
                    <a16:creationId xmlns:a16="http://schemas.microsoft.com/office/drawing/2014/main" id="{68B2B653-B0D7-02C3-5314-5FD5DAF0C7F3}"/>
                  </a:ext>
                </a:extLst>
              </p:cNvPr>
              <p:cNvPicPr>
                <a:picLocks noChangeAspect="1"/>
              </p:cNvPicPr>
              <p:nvPr/>
            </p:nvPicPr>
            <p:blipFill>
              <a:blip r:embed="rId9"/>
              <a:stretch>
                <a:fillRect/>
              </a:stretch>
            </p:blipFill>
            <p:spPr>
              <a:xfrm>
                <a:off x="1807319" y="1389968"/>
                <a:ext cx="10259857" cy="2305372"/>
              </a:xfrm>
              <a:prstGeom prst="rect">
                <a:avLst/>
              </a:prstGeom>
            </p:spPr>
          </p:pic>
          <p:pic>
            <p:nvPicPr>
              <p:cNvPr id="12" name="Picture 11">
                <a:extLst>
                  <a:ext uri="{FF2B5EF4-FFF2-40B4-BE49-F238E27FC236}">
                    <a16:creationId xmlns:a16="http://schemas.microsoft.com/office/drawing/2014/main" id="{9F35B573-1EEA-1A5B-6504-B7C0080BD081}"/>
                  </a:ext>
                </a:extLst>
              </p:cNvPr>
              <p:cNvPicPr>
                <a:picLocks noChangeAspect="1"/>
              </p:cNvPicPr>
              <p:nvPr/>
            </p:nvPicPr>
            <p:blipFill>
              <a:blip r:embed="rId10"/>
              <a:stretch>
                <a:fillRect/>
              </a:stretch>
            </p:blipFill>
            <p:spPr>
              <a:xfrm>
                <a:off x="1295563" y="2554846"/>
                <a:ext cx="523948" cy="1095528"/>
              </a:xfrm>
              <a:prstGeom prst="rect">
                <a:avLst/>
              </a:prstGeom>
            </p:spPr>
          </p:pic>
        </p:grpSp>
        <p:sp>
          <p:nvSpPr>
            <p:cNvPr id="16" name="Rectangle 15">
              <a:extLst>
                <a:ext uri="{FF2B5EF4-FFF2-40B4-BE49-F238E27FC236}">
                  <a16:creationId xmlns:a16="http://schemas.microsoft.com/office/drawing/2014/main" id="{E7EC69EE-F577-F77C-75D0-711625F9F6CD}"/>
                </a:ext>
              </a:extLst>
            </p:cNvPr>
            <p:cNvSpPr/>
            <p:nvPr/>
          </p:nvSpPr>
          <p:spPr>
            <a:xfrm>
              <a:off x="7620000" y="2023872"/>
              <a:ext cx="829056"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Arrow Connector 6">
            <a:extLst>
              <a:ext uri="{FF2B5EF4-FFF2-40B4-BE49-F238E27FC236}">
                <a16:creationId xmlns:a16="http://schemas.microsoft.com/office/drawing/2014/main" id="{D9CFD1AB-1808-F1AD-4A32-305C433E2DAD}"/>
              </a:ext>
            </a:extLst>
          </p:cNvPr>
          <p:cNvCxnSpPr/>
          <p:nvPr/>
        </p:nvCxnSpPr>
        <p:spPr>
          <a:xfrm>
            <a:off x="10852150" y="1130300"/>
            <a:ext cx="0" cy="100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7B4543-1DA6-F90A-3A47-E686C852D234}"/>
              </a:ext>
            </a:extLst>
          </p:cNvPr>
          <p:cNvSpPr txBox="1"/>
          <p:nvPr/>
        </p:nvSpPr>
        <p:spPr>
          <a:xfrm>
            <a:off x="10436225" y="679450"/>
            <a:ext cx="831850" cy="646331"/>
          </a:xfrm>
          <a:prstGeom prst="rect">
            <a:avLst/>
          </a:prstGeom>
          <a:solidFill>
            <a:schemeClr val="bg1"/>
          </a:solidFill>
          <a:ln>
            <a:solidFill>
              <a:srgbClr val="FF0000"/>
            </a:solidFill>
          </a:ln>
        </p:spPr>
        <p:txBody>
          <a:bodyPr wrap="square" rtlCol="0">
            <a:spAutoFit/>
          </a:bodyPr>
          <a:lstStyle/>
          <a:p>
            <a:pPr algn="ctr"/>
            <a:r>
              <a:rPr lang="en-US" sz="1200" dirty="0"/>
              <a:t>Company Selected Measure</a:t>
            </a:r>
          </a:p>
        </p:txBody>
      </p:sp>
      <p:cxnSp>
        <p:nvCxnSpPr>
          <p:cNvPr id="3" name="Straight Arrow Connector 2">
            <a:extLst>
              <a:ext uri="{FF2B5EF4-FFF2-40B4-BE49-F238E27FC236}">
                <a16:creationId xmlns:a16="http://schemas.microsoft.com/office/drawing/2014/main" id="{631C65BA-EDC9-545E-2746-073DFF75B477}"/>
              </a:ext>
            </a:extLst>
          </p:cNvPr>
          <p:cNvCxnSpPr>
            <a:cxnSpLocks/>
          </p:cNvCxnSpPr>
          <p:nvPr/>
        </p:nvCxnSpPr>
        <p:spPr>
          <a:xfrm flipH="1" flipV="1">
            <a:off x="7800359" y="2895490"/>
            <a:ext cx="384791" cy="7548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0FE16BB-1B99-34D7-667F-BE3029FB2110}"/>
              </a:ext>
            </a:extLst>
          </p:cNvPr>
          <p:cNvSpPr txBox="1"/>
          <p:nvPr/>
        </p:nvSpPr>
        <p:spPr>
          <a:xfrm>
            <a:off x="6668000" y="3673862"/>
            <a:ext cx="3402600" cy="646331"/>
          </a:xfrm>
          <a:prstGeom prst="rect">
            <a:avLst/>
          </a:prstGeom>
          <a:solidFill>
            <a:schemeClr val="bg1"/>
          </a:solidFill>
          <a:ln>
            <a:solidFill>
              <a:srgbClr val="FF0000"/>
            </a:solidFill>
          </a:ln>
        </p:spPr>
        <p:txBody>
          <a:bodyPr wrap="square" rtlCol="0">
            <a:spAutoFit/>
          </a:bodyPr>
          <a:lstStyle/>
          <a:p>
            <a:pPr algn="ctr"/>
            <a:r>
              <a:rPr lang="en-US" sz="1200" b="1" i="1" dirty="0">
                <a:latin typeface="Source Sans Pro" panose="020B0503030403020204" pitchFamily="34" charset="0"/>
                <a:ea typeface="Source Sans Pro" panose="020B0503030403020204" pitchFamily="34" charset="0"/>
              </a:rPr>
              <a:t>What Does This Mean?</a:t>
            </a:r>
          </a:p>
          <a:p>
            <a:pPr algn="ctr"/>
            <a:r>
              <a:rPr lang="en-US" sz="1200" dirty="0">
                <a:latin typeface="Source Sans Pro" panose="020B0503030403020204" pitchFamily="34" charset="0"/>
                <a:ea typeface="Source Sans Pro" panose="020B0503030403020204" pitchFamily="34" charset="0"/>
              </a:rPr>
              <a:t>At the end of 2023, the company was worth 210% of what it was worth at the end of 2019</a:t>
            </a:r>
          </a:p>
        </p:txBody>
      </p:sp>
    </p:spTree>
    <p:extLst>
      <p:ext uri="{BB962C8B-B14F-4D97-AF65-F5344CB8AC3E}">
        <p14:creationId xmlns:p14="http://schemas.microsoft.com/office/powerpoint/2010/main" val="128809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E4A66-8890-4D86-A5C1-C393B2CFCB66}"/>
              </a:ext>
            </a:extLst>
          </p:cNvPr>
          <p:cNvSpPr>
            <a:spLocks noGrp="1"/>
          </p:cNvSpPr>
          <p:nvPr>
            <p:ph type="title"/>
          </p:nvPr>
        </p:nvSpPr>
        <p:spPr>
          <a:xfrm>
            <a:off x="310896" y="375440"/>
            <a:ext cx="11576304" cy="498598"/>
          </a:xfrm>
        </p:spPr>
        <p:txBody>
          <a:bodyPr/>
          <a:lstStyle/>
          <a:p>
            <a:r>
              <a:rPr lang="en-US" dirty="0"/>
              <a:t>Pay Vs. Performance  - Main Table Example</a:t>
            </a:r>
            <a:endParaRPr lang="en-US" dirty="0">
              <a:solidFill>
                <a:schemeClr val="accent1"/>
              </a:solidFill>
            </a:endParaRPr>
          </a:p>
        </p:txBody>
      </p:sp>
      <p:sp>
        <p:nvSpPr>
          <p:cNvPr id="6" name="Slide Number Placeholder 4">
            <a:extLst>
              <a:ext uri="{FF2B5EF4-FFF2-40B4-BE49-F238E27FC236}">
                <a16:creationId xmlns:a16="http://schemas.microsoft.com/office/drawing/2014/main" id="{AFFD59DC-7387-47B9-B59D-F4F411B72B85}"/>
              </a:ext>
            </a:extLst>
          </p:cNvPr>
          <p:cNvSpPr>
            <a:spLocks noGrp="1"/>
          </p:cNvSpPr>
          <p:nvPr>
            <p:ph type="sldNum" sz="quarter" idx="4"/>
          </p:nvPr>
        </p:nvSpPr>
        <p:spPr/>
        <p:txBody>
          <a:bodyPr/>
          <a:lstStyle/>
          <a:p>
            <a:fld id="{7D46DA70-D3CF-1C4C-A070-567CB5E68491}" type="slidenum">
              <a:rPr lang="en-US" smtClean="0"/>
              <a:pPr/>
              <a:t>9</a:t>
            </a:fld>
            <a:endParaRPr lang="en-US" dirty="0"/>
          </a:p>
        </p:txBody>
      </p:sp>
      <p:sp>
        <p:nvSpPr>
          <p:cNvPr id="2" name="Slide Number Placeholder 4">
            <a:extLst>
              <a:ext uri="{FF2B5EF4-FFF2-40B4-BE49-F238E27FC236}">
                <a16:creationId xmlns:a16="http://schemas.microsoft.com/office/drawing/2014/main" id="{C6310679-94EE-EB98-8AC9-6FEA4D73109F}"/>
              </a:ext>
            </a:extLst>
          </p:cNvPr>
          <p:cNvSpPr txBox="1">
            <a:spLocks/>
          </p:cNvSpPr>
          <p:nvPr/>
        </p:nvSpPr>
        <p:spPr>
          <a:xfrm>
            <a:off x="11612880" y="6473744"/>
            <a:ext cx="274320" cy="182880"/>
          </a:xfrm>
          <a:prstGeom prst="rect">
            <a:avLst/>
          </a:prstGeom>
        </p:spPr>
        <p:txBody>
          <a:bodyPr lIns="0" tIns="0" rIns="0" bIns="0" anchor="ctr"/>
          <a:lstStyle>
            <a:defPPr>
              <a:defRPr lang="en-US"/>
            </a:defPPr>
            <a:lvl1pPr marL="0" algn="r"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46DA70-D3CF-1C4C-A070-567CB5E68491}" type="slidenum">
              <a:rPr lang="en-US" smtClean="0"/>
              <a:pPr/>
              <a:t>9</a:t>
            </a:fld>
            <a:endParaRPr lang="en-US" dirty="0"/>
          </a:p>
        </p:txBody>
      </p:sp>
      <p:grpSp>
        <p:nvGrpSpPr>
          <p:cNvPr id="20" name="Group 19">
            <a:extLst>
              <a:ext uri="{FF2B5EF4-FFF2-40B4-BE49-F238E27FC236}">
                <a16:creationId xmlns:a16="http://schemas.microsoft.com/office/drawing/2014/main" id="{1B2BABBF-6451-83C4-D88F-B47BFB7B10C2}"/>
              </a:ext>
            </a:extLst>
          </p:cNvPr>
          <p:cNvGrpSpPr/>
          <p:nvPr/>
        </p:nvGrpSpPr>
        <p:grpSpPr>
          <a:xfrm>
            <a:off x="471134" y="4320260"/>
            <a:ext cx="5314950" cy="690265"/>
            <a:chOff x="471134" y="4320260"/>
            <a:chExt cx="5314950" cy="690265"/>
          </a:xfrm>
        </p:grpSpPr>
        <p:sp>
          <p:nvSpPr>
            <p:cNvPr id="5" name="TextBox 4">
              <a:extLst>
                <a:ext uri="{FF2B5EF4-FFF2-40B4-BE49-F238E27FC236}">
                  <a16:creationId xmlns:a16="http://schemas.microsoft.com/office/drawing/2014/main" id="{A1512FA9-0094-2217-CC4B-B213CD7BEA56}"/>
                </a:ext>
              </a:extLst>
            </p:cNvPr>
            <p:cNvSpPr txBox="1"/>
            <p:nvPr/>
          </p:nvSpPr>
          <p:spPr>
            <a:xfrm>
              <a:off x="766409" y="4364194"/>
              <a:ext cx="5019675"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How can Compensation Actually Paid (CAP) be Negative?</a:t>
              </a:r>
            </a:p>
          </p:txBody>
        </p:sp>
        <p:pic>
          <p:nvPicPr>
            <p:cNvPr id="8" name="Graphic 7">
              <a:extLst>
                <a:ext uri="{FF2B5EF4-FFF2-40B4-BE49-F238E27FC236}">
                  <a16:creationId xmlns:a16="http://schemas.microsoft.com/office/drawing/2014/main" id="{BAE9F1B2-560C-1281-2099-28BADD6D3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134" y="4320260"/>
              <a:ext cx="457200" cy="457200"/>
            </a:xfrm>
            <a:prstGeom prst="rect">
              <a:avLst/>
            </a:prstGeom>
          </p:spPr>
        </p:pic>
      </p:grpSp>
      <p:grpSp>
        <p:nvGrpSpPr>
          <p:cNvPr id="21" name="Group 20">
            <a:extLst>
              <a:ext uri="{FF2B5EF4-FFF2-40B4-BE49-F238E27FC236}">
                <a16:creationId xmlns:a16="http://schemas.microsoft.com/office/drawing/2014/main" id="{0499FCA4-6614-278B-B9D2-FFB850FCDCDA}"/>
              </a:ext>
            </a:extLst>
          </p:cNvPr>
          <p:cNvGrpSpPr/>
          <p:nvPr/>
        </p:nvGrpSpPr>
        <p:grpSpPr>
          <a:xfrm>
            <a:off x="461508" y="4298714"/>
            <a:ext cx="10996068" cy="1237234"/>
            <a:chOff x="461508" y="4298714"/>
            <a:chExt cx="10996068" cy="1237234"/>
          </a:xfrm>
        </p:grpSpPr>
        <p:pic>
          <p:nvPicPr>
            <p:cNvPr id="13" name="Graphic 12">
              <a:extLst>
                <a:ext uri="{FF2B5EF4-FFF2-40B4-BE49-F238E27FC236}">
                  <a16:creationId xmlns:a16="http://schemas.microsoft.com/office/drawing/2014/main" id="{8F56CB0F-70EA-A1D6-EFDF-9632999FD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508" y="5078748"/>
              <a:ext cx="457200" cy="457200"/>
            </a:xfrm>
            <a:prstGeom prst="rect">
              <a:avLst/>
            </a:prstGeom>
          </p:spPr>
        </p:pic>
        <p:sp>
          <p:nvSpPr>
            <p:cNvPr id="11" name="TextBox 10">
              <a:extLst>
                <a:ext uri="{FF2B5EF4-FFF2-40B4-BE49-F238E27FC236}">
                  <a16:creationId xmlns:a16="http://schemas.microsoft.com/office/drawing/2014/main" id="{FD48F51B-A8AA-33E0-6523-3BAFA8A22BA4}"/>
                </a:ext>
              </a:extLst>
            </p:cNvPr>
            <p:cNvSpPr txBox="1"/>
            <p:nvPr/>
          </p:nvSpPr>
          <p:spPr>
            <a:xfrm>
              <a:off x="6437901" y="4298714"/>
              <a:ext cx="5019675" cy="646331"/>
            </a:xfrm>
            <a:prstGeom prst="rect">
              <a:avLst/>
            </a:prstGeom>
            <a:solidFill>
              <a:schemeClr val="bg1"/>
            </a:solidFill>
          </p:spPr>
          <p:txBody>
            <a:bodyPr wrap="square" rtlCol="0">
              <a:spAutoFit/>
            </a:bodyPr>
            <a:lstStyle/>
            <a:p>
              <a:pPr algn="l"/>
              <a:r>
                <a:rPr lang="en-US" dirty="0">
                  <a:latin typeface="Source Sans Pro" panose="020B0503030403020204" pitchFamily="34" charset="0"/>
                  <a:ea typeface="Source Sans Pro" panose="020B0503030403020204" pitchFamily="34" charset="0"/>
                </a:rPr>
                <a:t>CAP is for 1-Year, but TSR is over multiple years.  There is a disconnect!</a:t>
              </a:r>
            </a:p>
          </p:txBody>
        </p:sp>
      </p:grpSp>
      <p:grpSp>
        <p:nvGrpSpPr>
          <p:cNvPr id="22" name="Group 21">
            <a:extLst>
              <a:ext uri="{FF2B5EF4-FFF2-40B4-BE49-F238E27FC236}">
                <a16:creationId xmlns:a16="http://schemas.microsoft.com/office/drawing/2014/main" id="{57CB3FB0-752C-E4FB-6E78-4D13615DB857}"/>
              </a:ext>
            </a:extLst>
          </p:cNvPr>
          <p:cNvGrpSpPr/>
          <p:nvPr/>
        </p:nvGrpSpPr>
        <p:grpSpPr>
          <a:xfrm>
            <a:off x="766409" y="4320260"/>
            <a:ext cx="5726610" cy="1127820"/>
            <a:chOff x="766409" y="4320260"/>
            <a:chExt cx="5726610" cy="1127820"/>
          </a:xfrm>
        </p:grpSpPr>
        <p:pic>
          <p:nvPicPr>
            <p:cNvPr id="15" name="Graphic 14">
              <a:extLst>
                <a:ext uri="{FF2B5EF4-FFF2-40B4-BE49-F238E27FC236}">
                  <a16:creationId xmlns:a16="http://schemas.microsoft.com/office/drawing/2014/main" id="{FCE136AE-9CD9-4621-F250-E52DD5C949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5819" y="4320260"/>
              <a:ext cx="457200" cy="457200"/>
            </a:xfrm>
            <a:prstGeom prst="rect">
              <a:avLst/>
            </a:prstGeom>
          </p:spPr>
        </p:pic>
        <p:sp>
          <p:nvSpPr>
            <p:cNvPr id="18" name="TextBox 17">
              <a:extLst>
                <a:ext uri="{FF2B5EF4-FFF2-40B4-BE49-F238E27FC236}">
                  <a16:creationId xmlns:a16="http://schemas.microsoft.com/office/drawing/2014/main" id="{00FA9A3A-862D-6FDF-02B2-E366B6EC8AAF}"/>
                </a:ext>
              </a:extLst>
            </p:cNvPr>
            <p:cNvSpPr txBox="1"/>
            <p:nvPr/>
          </p:nvSpPr>
          <p:spPr>
            <a:xfrm>
              <a:off x="766409" y="5078748"/>
              <a:ext cx="5019675"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 Do investors care about this?</a:t>
              </a:r>
            </a:p>
          </p:txBody>
        </p:sp>
      </p:grpSp>
      <p:grpSp>
        <p:nvGrpSpPr>
          <p:cNvPr id="24" name="Group 23">
            <a:extLst>
              <a:ext uri="{FF2B5EF4-FFF2-40B4-BE49-F238E27FC236}">
                <a16:creationId xmlns:a16="http://schemas.microsoft.com/office/drawing/2014/main" id="{1FB877ED-89DD-9F40-82D2-F34D525FE955}"/>
              </a:ext>
            </a:extLst>
          </p:cNvPr>
          <p:cNvGrpSpPr/>
          <p:nvPr/>
        </p:nvGrpSpPr>
        <p:grpSpPr>
          <a:xfrm>
            <a:off x="685963" y="1389968"/>
            <a:ext cx="10771613" cy="2305372"/>
            <a:chOff x="1295563" y="1389968"/>
            <a:chExt cx="10771613" cy="2305372"/>
          </a:xfrm>
        </p:grpSpPr>
        <p:grpSp>
          <p:nvGrpSpPr>
            <p:cNvPr id="14" name="Group 13">
              <a:extLst>
                <a:ext uri="{FF2B5EF4-FFF2-40B4-BE49-F238E27FC236}">
                  <a16:creationId xmlns:a16="http://schemas.microsoft.com/office/drawing/2014/main" id="{A950177D-29AD-5001-4447-EAAF8F8C2CF9}"/>
                </a:ext>
              </a:extLst>
            </p:cNvPr>
            <p:cNvGrpSpPr/>
            <p:nvPr/>
          </p:nvGrpSpPr>
          <p:grpSpPr>
            <a:xfrm>
              <a:off x="1295563" y="1389968"/>
              <a:ext cx="10771613" cy="2305372"/>
              <a:chOff x="1295563" y="1389968"/>
              <a:chExt cx="10771613" cy="2305372"/>
            </a:xfrm>
          </p:grpSpPr>
          <p:pic>
            <p:nvPicPr>
              <p:cNvPr id="9" name="Picture 8">
                <a:extLst>
                  <a:ext uri="{FF2B5EF4-FFF2-40B4-BE49-F238E27FC236}">
                    <a16:creationId xmlns:a16="http://schemas.microsoft.com/office/drawing/2014/main" id="{68B2B653-B0D7-02C3-5314-5FD5DAF0C7F3}"/>
                  </a:ext>
                </a:extLst>
              </p:cNvPr>
              <p:cNvPicPr>
                <a:picLocks noChangeAspect="1"/>
              </p:cNvPicPr>
              <p:nvPr/>
            </p:nvPicPr>
            <p:blipFill>
              <a:blip r:embed="rId9"/>
              <a:stretch>
                <a:fillRect/>
              </a:stretch>
            </p:blipFill>
            <p:spPr>
              <a:xfrm>
                <a:off x="1807319" y="1389968"/>
                <a:ext cx="10259857" cy="2305372"/>
              </a:xfrm>
              <a:prstGeom prst="rect">
                <a:avLst/>
              </a:prstGeom>
            </p:spPr>
          </p:pic>
          <p:pic>
            <p:nvPicPr>
              <p:cNvPr id="12" name="Picture 11">
                <a:extLst>
                  <a:ext uri="{FF2B5EF4-FFF2-40B4-BE49-F238E27FC236}">
                    <a16:creationId xmlns:a16="http://schemas.microsoft.com/office/drawing/2014/main" id="{9F35B573-1EEA-1A5B-6504-B7C0080BD081}"/>
                  </a:ext>
                </a:extLst>
              </p:cNvPr>
              <p:cNvPicPr>
                <a:picLocks noChangeAspect="1"/>
              </p:cNvPicPr>
              <p:nvPr/>
            </p:nvPicPr>
            <p:blipFill>
              <a:blip r:embed="rId10"/>
              <a:stretch>
                <a:fillRect/>
              </a:stretch>
            </p:blipFill>
            <p:spPr>
              <a:xfrm>
                <a:off x="1295563" y="2554846"/>
                <a:ext cx="523948" cy="1095528"/>
              </a:xfrm>
              <a:prstGeom prst="rect">
                <a:avLst/>
              </a:prstGeom>
            </p:spPr>
          </p:pic>
        </p:grpSp>
        <p:sp>
          <p:nvSpPr>
            <p:cNvPr id="16" name="Rectangle 15">
              <a:extLst>
                <a:ext uri="{FF2B5EF4-FFF2-40B4-BE49-F238E27FC236}">
                  <a16:creationId xmlns:a16="http://schemas.microsoft.com/office/drawing/2014/main" id="{E7EC69EE-F577-F77C-75D0-711625F9F6CD}"/>
                </a:ext>
              </a:extLst>
            </p:cNvPr>
            <p:cNvSpPr/>
            <p:nvPr/>
          </p:nvSpPr>
          <p:spPr>
            <a:xfrm>
              <a:off x="7620000" y="2023872"/>
              <a:ext cx="829056" cy="36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Arrow Connector 6">
            <a:extLst>
              <a:ext uri="{FF2B5EF4-FFF2-40B4-BE49-F238E27FC236}">
                <a16:creationId xmlns:a16="http://schemas.microsoft.com/office/drawing/2014/main" id="{D9CFD1AB-1808-F1AD-4A32-305C433E2DAD}"/>
              </a:ext>
            </a:extLst>
          </p:cNvPr>
          <p:cNvCxnSpPr/>
          <p:nvPr/>
        </p:nvCxnSpPr>
        <p:spPr>
          <a:xfrm>
            <a:off x="10852150" y="1130300"/>
            <a:ext cx="0" cy="1003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7B4543-1DA6-F90A-3A47-E686C852D234}"/>
              </a:ext>
            </a:extLst>
          </p:cNvPr>
          <p:cNvSpPr txBox="1"/>
          <p:nvPr/>
        </p:nvSpPr>
        <p:spPr>
          <a:xfrm>
            <a:off x="10436225" y="679450"/>
            <a:ext cx="831850" cy="646331"/>
          </a:xfrm>
          <a:prstGeom prst="rect">
            <a:avLst/>
          </a:prstGeom>
          <a:solidFill>
            <a:schemeClr val="bg1"/>
          </a:solidFill>
          <a:ln>
            <a:solidFill>
              <a:srgbClr val="FF0000"/>
            </a:solidFill>
          </a:ln>
        </p:spPr>
        <p:txBody>
          <a:bodyPr wrap="square" rtlCol="0">
            <a:spAutoFit/>
          </a:bodyPr>
          <a:lstStyle/>
          <a:p>
            <a:pPr algn="ctr"/>
            <a:r>
              <a:rPr lang="en-US" sz="1200" dirty="0"/>
              <a:t>Company Selected Measure</a:t>
            </a:r>
          </a:p>
        </p:txBody>
      </p:sp>
      <p:cxnSp>
        <p:nvCxnSpPr>
          <p:cNvPr id="3" name="Straight Arrow Connector 2">
            <a:extLst>
              <a:ext uri="{FF2B5EF4-FFF2-40B4-BE49-F238E27FC236}">
                <a16:creationId xmlns:a16="http://schemas.microsoft.com/office/drawing/2014/main" id="{631C65BA-EDC9-545E-2746-073DFF75B477}"/>
              </a:ext>
            </a:extLst>
          </p:cNvPr>
          <p:cNvCxnSpPr>
            <a:cxnSpLocks/>
          </p:cNvCxnSpPr>
          <p:nvPr/>
        </p:nvCxnSpPr>
        <p:spPr>
          <a:xfrm flipH="1" flipV="1">
            <a:off x="7800359" y="2895490"/>
            <a:ext cx="384791" cy="7548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0FE16BB-1B99-34D7-667F-BE3029FB2110}"/>
              </a:ext>
            </a:extLst>
          </p:cNvPr>
          <p:cNvSpPr txBox="1"/>
          <p:nvPr/>
        </p:nvSpPr>
        <p:spPr>
          <a:xfrm>
            <a:off x="6668000" y="3673862"/>
            <a:ext cx="3402600" cy="646331"/>
          </a:xfrm>
          <a:prstGeom prst="rect">
            <a:avLst/>
          </a:prstGeom>
          <a:solidFill>
            <a:schemeClr val="bg1"/>
          </a:solidFill>
          <a:ln>
            <a:solidFill>
              <a:srgbClr val="FF0000"/>
            </a:solidFill>
          </a:ln>
        </p:spPr>
        <p:txBody>
          <a:bodyPr wrap="square" rtlCol="0">
            <a:spAutoFit/>
          </a:bodyPr>
          <a:lstStyle/>
          <a:p>
            <a:pPr algn="ctr"/>
            <a:r>
              <a:rPr lang="en-US" sz="1200" b="1" i="1" dirty="0">
                <a:latin typeface="Source Sans Pro" panose="020B0503030403020204" pitchFamily="34" charset="0"/>
                <a:ea typeface="Source Sans Pro" panose="020B0503030403020204" pitchFamily="34" charset="0"/>
              </a:rPr>
              <a:t>What Does This Mean?</a:t>
            </a:r>
          </a:p>
          <a:p>
            <a:pPr algn="ctr"/>
            <a:r>
              <a:rPr lang="en-US" sz="1200" dirty="0">
                <a:latin typeface="Source Sans Pro" panose="020B0503030403020204" pitchFamily="34" charset="0"/>
                <a:ea typeface="Source Sans Pro" panose="020B0503030403020204" pitchFamily="34" charset="0"/>
              </a:rPr>
              <a:t>At the end of 2023, the company was worth 210% of what it was worth at the end of 2019</a:t>
            </a:r>
          </a:p>
        </p:txBody>
      </p:sp>
      <p:grpSp>
        <p:nvGrpSpPr>
          <p:cNvPr id="19" name="Group 18">
            <a:extLst>
              <a:ext uri="{FF2B5EF4-FFF2-40B4-BE49-F238E27FC236}">
                <a16:creationId xmlns:a16="http://schemas.microsoft.com/office/drawing/2014/main" id="{051B6DD6-BC5B-64D1-7DFC-4EA99E4421D5}"/>
              </a:ext>
            </a:extLst>
          </p:cNvPr>
          <p:cNvGrpSpPr/>
          <p:nvPr/>
        </p:nvGrpSpPr>
        <p:grpSpPr>
          <a:xfrm>
            <a:off x="6035819" y="5079648"/>
            <a:ext cx="5368913" cy="457200"/>
            <a:chOff x="6035819" y="5079648"/>
            <a:chExt cx="5368913" cy="457200"/>
          </a:xfrm>
        </p:grpSpPr>
        <p:pic>
          <p:nvPicPr>
            <p:cNvPr id="23" name="Graphic 22">
              <a:extLst>
                <a:ext uri="{FF2B5EF4-FFF2-40B4-BE49-F238E27FC236}">
                  <a16:creationId xmlns:a16="http://schemas.microsoft.com/office/drawing/2014/main" id="{F87D6B75-4003-A817-B90B-B2D2756827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35819" y="5079648"/>
              <a:ext cx="457200" cy="457200"/>
            </a:xfrm>
            <a:prstGeom prst="rect">
              <a:avLst/>
            </a:prstGeom>
          </p:spPr>
        </p:pic>
        <p:sp>
          <p:nvSpPr>
            <p:cNvPr id="25" name="TextBox 24">
              <a:extLst>
                <a:ext uri="{FF2B5EF4-FFF2-40B4-BE49-F238E27FC236}">
                  <a16:creationId xmlns:a16="http://schemas.microsoft.com/office/drawing/2014/main" id="{20EB102E-4579-E8DB-F515-6E620DEF912E}"/>
                </a:ext>
              </a:extLst>
            </p:cNvPr>
            <p:cNvSpPr txBox="1"/>
            <p:nvPr/>
          </p:nvSpPr>
          <p:spPr>
            <a:xfrm>
              <a:off x="6385057" y="5122682"/>
              <a:ext cx="5019675"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What can analysis be done from the data?</a:t>
              </a:r>
            </a:p>
          </p:txBody>
        </p:sp>
      </p:grpSp>
    </p:spTree>
    <p:extLst>
      <p:ext uri="{BB962C8B-B14F-4D97-AF65-F5344CB8AC3E}">
        <p14:creationId xmlns:p14="http://schemas.microsoft.com/office/powerpoint/2010/main" val="239548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nfinite Equity">
      <a:dk1>
        <a:srgbClr val="000000"/>
      </a:dk1>
      <a:lt1>
        <a:srgbClr val="FFFFFF"/>
      </a:lt1>
      <a:dk2>
        <a:srgbClr val="4C4D4C"/>
      </a:dk2>
      <a:lt2>
        <a:srgbClr val="E3E4E3"/>
      </a:lt2>
      <a:accent1>
        <a:srgbClr val="1C2C59"/>
      </a:accent1>
      <a:accent2>
        <a:srgbClr val="6980B1"/>
      </a:accent2>
      <a:accent3>
        <a:srgbClr val="C3DFCE"/>
      </a:accent3>
      <a:accent4>
        <a:srgbClr val="F5907C"/>
      </a:accent4>
      <a:accent5>
        <a:srgbClr val="F3D8B1"/>
      </a:accent5>
      <a:accent6>
        <a:srgbClr val="F7E8D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Infinite_Equity_PowerPoint_Template_20190806 (1)" id="{12532F30-ECFC-4A43-B7EB-831C5125E8CE}" vid="{0A7B1A36-0D17-4F84-94A9-37FB26555E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01f0dec-12af-45a5-bb14-a1b88afcee15}" enabled="0" method="" siteId="{301f0dec-12af-45a5-bb14-a1b88afcee15}" removed="1"/>
</clbl:labelList>
</file>

<file path=docProps/app.xml><?xml version="1.0" encoding="utf-8"?>
<Properties xmlns="http://schemas.openxmlformats.org/officeDocument/2006/extended-properties" xmlns:vt="http://schemas.openxmlformats.org/officeDocument/2006/docPropsVTypes">
  <TotalTime>176</TotalTime>
  <Words>2313</Words>
  <Application>Microsoft Office PowerPoint</Application>
  <PresentationFormat>Widescreen</PresentationFormat>
  <Paragraphs>355</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Barlow Semi Condensed</vt:lpstr>
      <vt:lpstr>Calibri</vt:lpstr>
      <vt:lpstr>Cambria Math</vt:lpstr>
      <vt:lpstr>Montserrat Light</vt:lpstr>
      <vt:lpstr>Source Sans Pro</vt:lpstr>
      <vt:lpstr>Source Serif Pro</vt:lpstr>
      <vt:lpstr>Wingdings</vt:lpstr>
      <vt:lpstr>Office Theme</vt:lpstr>
      <vt:lpstr>Tackling PvP Disclosures:  Updates for Year 2 Best Practices and New Data Analytics   </vt:lpstr>
      <vt:lpstr>Brief Background Slide</vt:lpstr>
      <vt:lpstr>PvP Disclosures | Company Selected Measures</vt:lpstr>
      <vt:lpstr>Pay Vs. Performance  - Main Table Example</vt:lpstr>
      <vt:lpstr>Pay Vs. Performance  - Main Table Example</vt:lpstr>
      <vt:lpstr>PvP Disclosures | Reconciliation Example</vt:lpstr>
      <vt:lpstr>Pay Vs. Performance  - Main Table Example</vt:lpstr>
      <vt:lpstr>Pay Vs. Performance  - Main Table Example</vt:lpstr>
      <vt:lpstr>Pay Vs. Performance  - Main Table Example</vt:lpstr>
      <vt:lpstr>PvP Disclosures | Graphical Relationship Example</vt:lpstr>
      <vt:lpstr>Pay Vs. Performance  - What’s “New”?</vt:lpstr>
      <vt:lpstr>C&amp;DI Highlights – 128.D.18 – Retirement Eligibility</vt:lpstr>
      <vt:lpstr>C&amp;DI Highlights – 128.D.21 – Stock Option Valuation</vt:lpstr>
      <vt:lpstr>PvP Table Choices | Key Findings</vt:lpstr>
      <vt:lpstr>Blackline – Case Study</vt:lpstr>
      <vt:lpstr>Blackline – Process / Timeline</vt:lpstr>
      <vt:lpstr>Pay Vs. Performance  - Main Table Example</vt:lpstr>
      <vt:lpstr>Measuring PvP Alignment | The Russell 3000</vt:lpstr>
      <vt:lpstr>PvP Analysis – What are Sharing Ratios?</vt:lpstr>
      <vt:lpstr>Sharing Ratios | The Russell 3000</vt:lpstr>
      <vt:lpstr>Peer Group Selected</vt:lpstr>
      <vt:lpstr>Getting Ready for PvP Table Year 3</vt:lpstr>
      <vt:lpstr>Questions and 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Tackling PvP Disclosures:  Updates for Year 2 Best Practices and New Data Analytics</dc:title>
  <dc:creator>Terry Adamson</dc:creator>
  <cp:lastModifiedBy>Izzy Adamson</cp:lastModifiedBy>
  <cp:revision>3</cp:revision>
  <cp:lastPrinted>2024-09-04T19:10:58Z</cp:lastPrinted>
  <dcterms:created xsi:type="dcterms:W3CDTF">2024-09-04T19:10:58Z</dcterms:created>
  <dcterms:modified xsi:type="dcterms:W3CDTF">2024-09-05T19:38:48Z</dcterms:modified>
</cp:coreProperties>
</file>